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34"/>
  </p:notesMasterIdLst>
  <p:sldIdLst>
    <p:sldId id="300" r:id="rId5"/>
    <p:sldId id="302" r:id="rId6"/>
    <p:sldId id="304" r:id="rId7"/>
    <p:sldId id="326" r:id="rId8"/>
    <p:sldId id="315" r:id="rId9"/>
    <p:sldId id="338" r:id="rId10"/>
    <p:sldId id="316" r:id="rId11"/>
    <p:sldId id="339" r:id="rId12"/>
    <p:sldId id="313" r:id="rId13"/>
    <p:sldId id="329" r:id="rId14"/>
    <p:sldId id="330" r:id="rId15"/>
    <p:sldId id="340" r:id="rId16"/>
    <p:sldId id="331" r:id="rId17"/>
    <p:sldId id="333" r:id="rId18"/>
    <p:sldId id="334" r:id="rId19"/>
    <p:sldId id="319" r:id="rId20"/>
    <p:sldId id="320" r:id="rId21"/>
    <p:sldId id="324" r:id="rId22"/>
    <p:sldId id="321" r:id="rId23"/>
    <p:sldId id="341" r:id="rId24"/>
    <p:sldId id="322" r:id="rId25"/>
    <p:sldId id="335" r:id="rId26"/>
    <p:sldId id="342" r:id="rId27"/>
    <p:sldId id="343" r:id="rId28"/>
    <p:sldId id="344" r:id="rId29"/>
    <p:sldId id="345" r:id="rId30"/>
    <p:sldId id="336" r:id="rId31"/>
    <p:sldId id="305" r:id="rId32"/>
    <p:sldId id="303" r:id="rId33"/>
  </p:sldIdLst>
  <p:sldSz cx="10691813" cy="7559675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367">
          <p15:clr>
            <a:srgbClr val="A4A3A4"/>
          </p15:clr>
        </p15:guide>
        <p15:guide id="3" pos="3458" userDrawn="1">
          <p15:clr>
            <a:srgbClr val="A4A3A4"/>
          </p15:clr>
        </p15:guide>
        <p15:guide id="4" orient="horz" pos="2358" userDrawn="1">
          <p15:clr>
            <a:srgbClr val="A4A3A4"/>
          </p15:clr>
        </p15:guide>
        <p15:guide id="5" orient="horz" pos="1156" userDrawn="1">
          <p15:clr>
            <a:srgbClr val="A4A3A4"/>
          </p15:clr>
        </p15:guide>
        <p15:guide id="6" orient="horz" pos="45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FBE5D6"/>
    <a:srgbClr val="FF3300"/>
    <a:srgbClr val="0B3665"/>
    <a:srgbClr val="6EACC8"/>
    <a:srgbClr val="FF9900"/>
    <a:srgbClr val="3399FF"/>
    <a:srgbClr val="2D6BDB"/>
    <a:srgbClr val="1E51AE"/>
    <a:srgbClr val="0F2A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6" autoAdjust="0"/>
    <p:restoredTop sz="96224" autoAdjust="0"/>
  </p:normalViewPr>
  <p:slideViewPr>
    <p:cSldViewPr snapToGrid="0" showGuides="1">
      <p:cViewPr>
        <p:scale>
          <a:sx n="75" d="100"/>
          <a:sy n="75" d="100"/>
        </p:scale>
        <p:origin x="250" y="43"/>
      </p:cViewPr>
      <p:guideLst>
        <p:guide pos="3367"/>
        <p:guide pos="3458"/>
        <p:guide orient="horz" pos="2358"/>
        <p:guide orient="horz" pos="1156"/>
        <p:guide orient="horz" pos="4558"/>
      </p:guideLst>
    </p:cSldViewPr>
  </p:slideViewPr>
  <p:outlineViewPr>
    <p:cViewPr>
      <p:scale>
        <a:sx n="33" d="100"/>
        <a:sy n="33" d="100"/>
      </p:scale>
      <p:origin x="0" y="-149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A9AF-572E-4872-BEC0-7C4F79FCE70F}" type="datetimeFigureOut">
              <a:rPr lang="ko-KR" altLang="en-US" smtClean="0"/>
              <a:t>2024-11-16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4670A-C086-4EFE-B9A5-EA1DDAEA46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49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91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9E00EF4-6344-DC57-1504-D936CB031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5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4AB6494-0FDD-468E-B073-AAAB08A82B05}"/>
              </a:ext>
            </a:extLst>
          </p:cNvPr>
          <p:cNvSpPr txBox="1"/>
          <p:nvPr userDrawn="1"/>
        </p:nvSpPr>
        <p:spPr>
          <a:xfrm>
            <a:off x="503245" y="226684"/>
            <a:ext cx="5967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4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rgbClr val="0915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B442C0-9EF9-0DF5-EB95-9814FEAB7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32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999FAE-1E1F-40A9-8E2E-1BC9088BD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91813" cy="70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5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D1F678-97E2-4545-B1CA-A8C5C9E1BF73}"/>
              </a:ext>
            </a:extLst>
          </p:cNvPr>
          <p:cNvSpPr/>
          <p:nvPr userDrawn="1"/>
        </p:nvSpPr>
        <p:spPr>
          <a:xfrm>
            <a:off x="0" y="1038225"/>
            <a:ext cx="10692000" cy="162207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72DB6-D07F-46A4-A0CC-43AC7C97A5C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1167321"/>
          </a:xfrm>
          <a:prstGeom prst="rect">
            <a:avLst/>
          </a:prstGeom>
        </p:spPr>
      </p:pic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EC054DA7-21D2-4C39-8817-9445E9BC3628}"/>
              </a:ext>
            </a:extLst>
          </p:cNvPr>
          <p:cNvSpPr/>
          <p:nvPr userDrawn="1"/>
        </p:nvSpPr>
        <p:spPr>
          <a:xfrm flipV="1">
            <a:off x="425099" y="-1"/>
            <a:ext cx="719300" cy="1277253"/>
          </a:xfrm>
          <a:prstGeom prst="round2SameRect">
            <a:avLst>
              <a:gd name="adj1" fmla="val 11370"/>
              <a:gd name="adj2" fmla="val 0"/>
            </a:avLst>
          </a:prstGeom>
          <a:gradFill>
            <a:gsLst>
              <a:gs pos="85000">
                <a:schemeClr val="bg1">
                  <a:lumMod val="85000"/>
                </a:schemeClr>
              </a:gs>
              <a:gs pos="56000">
                <a:schemeClr val="bg1"/>
              </a:gs>
              <a:gs pos="27000">
                <a:schemeClr val="bg1">
                  <a:lumMod val="9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B9D2E36-18E8-44C7-AD56-CFFCDEF667B8}"/>
              </a:ext>
            </a:extLst>
          </p:cNvPr>
          <p:cNvSpPr/>
          <p:nvPr userDrawn="1"/>
        </p:nvSpPr>
        <p:spPr>
          <a:xfrm>
            <a:off x="292101" y="-2"/>
            <a:ext cx="130274" cy="1200434"/>
          </a:xfrm>
          <a:prstGeom prst="triangle">
            <a:avLst>
              <a:gd name="adj" fmla="val 100000"/>
            </a:avLst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1D9CFB1-9860-F11E-C39D-6838DA4C1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73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6" r:id="rId2"/>
    <p:sldLayoutId id="2147483685" r:id="rId3"/>
  </p:sldLayoutIdLst>
  <p:hf sldNum="0"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 userDrawn="1">
          <p15:clr>
            <a:srgbClr val="F26B43"/>
          </p15:clr>
        </p15:guide>
        <p15:guide id="2" orient="horz" pos="2381" userDrawn="1">
          <p15:clr>
            <a:srgbClr val="F26B43"/>
          </p15:clr>
        </p15:guide>
        <p15:guide id="3" pos="3390" userDrawn="1">
          <p15:clr>
            <a:srgbClr val="F26B43"/>
          </p15:clr>
        </p15:guide>
        <p15:guide id="4" pos="3345" userDrawn="1">
          <p15:clr>
            <a:srgbClr val="F26B43"/>
          </p15:clr>
        </p15:guide>
        <p15:guide id="5" orient="horz" pos="748" userDrawn="1">
          <p15:clr>
            <a:srgbClr val="F26B43"/>
          </p15:clr>
        </p15:guide>
        <p15:guide id="6" pos="264" userDrawn="1">
          <p15:clr>
            <a:srgbClr val="F26B43"/>
          </p15:clr>
        </p15:guide>
        <p15:guide id="7" pos="6475" userDrawn="1">
          <p15:clr>
            <a:srgbClr val="F26B43"/>
          </p15:clr>
        </p15:guide>
        <p15:guide id="8" orient="horz" pos="4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2673784" y="1473236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0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지능화 파일럿 프로젝트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718985" y="1923482"/>
            <a:ext cx="54030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최종 보고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8F653-FE83-4AF6-AB26-497B8B62310D}"/>
              </a:ext>
            </a:extLst>
          </p:cNvPr>
          <p:cNvSpPr txBox="1"/>
          <p:nvPr/>
        </p:nvSpPr>
        <p:spPr>
          <a:xfrm>
            <a:off x="8122024" y="6099149"/>
            <a:ext cx="2166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2024. 11. 17.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3E9BCD32-33D0-4FF9-936A-7B4B8403CF69}"/>
              </a:ext>
            </a:extLst>
          </p:cNvPr>
          <p:cNvSpPr/>
          <p:nvPr/>
        </p:nvSpPr>
        <p:spPr>
          <a:xfrm>
            <a:off x="2274001" y="2801460"/>
            <a:ext cx="79605" cy="116889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양쪽 모서리가 둥근 사각형 166">
            <a:extLst>
              <a:ext uri="{FF2B5EF4-FFF2-40B4-BE49-F238E27FC236}">
                <a16:creationId xmlns:a16="http://schemas.microsoft.com/office/drawing/2014/main" id="{CB19F375-95FD-4D04-AD0D-AD922147E1FA}"/>
              </a:ext>
            </a:extLst>
          </p:cNvPr>
          <p:cNvSpPr/>
          <p:nvPr/>
        </p:nvSpPr>
        <p:spPr>
          <a:xfrm rot="5400000">
            <a:off x="4443398" y="-698394"/>
            <a:ext cx="1725414" cy="831276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76D2E2-CB53-4D23-BBB0-8CC55C1D3C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149720" y="3955286"/>
            <a:ext cx="8312763" cy="676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0C67C9-A130-44A8-8C77-994FB81CA46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9720" y="2480847"/>
            <a:ext cx="8312763" cy="24134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140BC86A-5C3C-476B-BA40-08AC7D28AF09}"/>
              </a:ext>
            </a:extLst>
          </p:cNvPr>
          <p:cNvGrpSpPr/>
          <p:nvPr/>
        </p:nvGrpSpPr>
        <p:grpSpPr>
          <a:xfrm>
            <a:off x="1290540" y="2371171"/>
            <a:ext cx="1383244" cy="439183"/>
            <a:chOff x="6444157" y="729993"/>
            <a:chExt cx="925048" cy="439183"/>
          </a:xfrm>
        </p:grpSpPr>
        <p:sp>
          <p:nvSpPr>
            <p:cNvPr id="38" name="양쪽 모서리가 둥근 사각형 25">
              <a:extLst>
                <a:ext uri="{FF2B5EF4-FFF2-40B4-BE49-F238E27FC236}">
                  <a16:creationId xmlns:a16="http://schemas.microsoft.com/office/drawing/2014/main" id="{341DE67F-B36A-4233-A4A4-D1881F123AC9}"/>
                </a:ext>
              </a:extLst>
            </p:cNvPr>
            <p:cNvSpPr/>
            <p:nvPr/>
          </p:nvSpPr>
          <p:spPr>
            <a:xfrm rot="10800000">
              <a:off x="6444157" y="729994"/>
              <a:ext cx="925047" cy="439182"/>
            </a:xfrm>
            <a:prstGeom prst="round2SameRect">
              <a:avLst/>
            </a:prstGeom>
            <a:gradFill>
              <a:gsLst>
                <a:gs pos="4667">
                  <a:srgbClr val="FFAA01"/>
                </a:gs>
                <a:gs pos="16000">
                  <a:srgbClr val="FFDA3F"/>
                </a:gs>
                <a:gs pos="77000">
                  <a:srgbClr val="FFDA3F"/>
                </a:gs>
                <a:gs pos="88000">
                  <a:srgbClr val="EA7B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5AA211B8-BB8E-4436-833C-9AE1C5B60A25}"/>
                </a:ext>
              </a:extLst>
            </p:cNvPr>
            <p:cNvSpPr/>
            <p:nvPr/>
          </p:nvSpPr>
          <p:spPr bwMode="auto">
            <a:xfrm rot="5400000">
              <a:off x="6722553" y="451597"/>
              <a:ext cx="341583" cy="898375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FFFF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9D4F9E50-BB14-4F54-B0FE-6DE66CA119C6}"/>
                </a:ext>
              </a:extLst>
            </p:cNvPr>
            <p:cNvSpPr/>
            <p:nvPr/>
          </p:nvSpPr>
          <p:spPr bwMode="auto">
            <a:xfrm rot="16200000" flipH="1">
              <a:off x="6726455" y="447695"/>
              <a:ext cx="360451" cy="925048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EA7B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1FA953-F013-4F4C-92F9-6FEA3FBC8A46}"/>
              </a:ext>
            </a:extLst>
          </p:cNvPr>
          <p:cNvSpPr txBox="1"/>
          <p:nvPr/>
        </p:nvSpPr>
        <p:spPr>
          <a:xfrm>
            <a:off x="1544373" y="2447668"/>
            <a:ext cx="7662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1800" b="1" i="1" dirty="0">
                <a:ln w="1270">
                  <a:noFill/>
                </a:ln>
                <a:gradFill>
                  <a:gsLst>
                    <a:gs pos="6667">
                      <a:schemeClr val="tx1"/>
                    </a:gs>
                    <a:gs pos="36000">
                      <a:schemeClr val="tx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800" b="1" i="1" dirty="0">
              <a:ln w="1270">
                <a:noFill/>
              </a:ln>
              <a:gradFill>
                <a:gsLst>
                  <a:gs pos="6667">
                    <a:schemeClr val="tx1"/>
                  </a:gs>
                  <a:gs pos="36000">
                    <a:schemeClr val="tx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6">
            <a:extLst>
              <a:ext uri="{FF2B5EF4-FFF2-40B4-BE49-F238E27FC236}">
                <a16:creationId xmlns:a16="http://schemas.microsoft.com/office/drawing/2014/main" id="{CCC54D7F-EFDB-4C0E-87FA-3978BED1A81E}"/>
              </a:ext>
            </a:extLst>
          </p:cNvPr>
          <p:cNvSpPr txBox="1"/>
          <p:nvPr/>
        </p:nvSpPr>
        <p:spPr>
          <a:xfrm>
            <a:off x="1414585" y="2814342"/>
            <a:ext cx="7862641" cy="129266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라인스캔 카메라 이미지를 활용한</a:t>
            </a:r>
            <a:endParaRPr lang="en-US" altLang="ko-KR" sz="2400" b="1" dirty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en-US" altLang="ko-KR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Auto-Encoder</a:t>
            </a: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기반 </a:t>
            </a:r>
            <a:r>
              <a:rPr lang="en-US" altLang="ko-KR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</a:t>
            </a:r>
            <a:endParaRPr lang="en-US" altLang="ko-KR" sz="2400" b="1" dirty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en-US" altLang="ko-KR" sz="1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Auto-Encoder-based PCB Defect Detection </a:t>
            </a:r>
          </a:p>
          <a:p>
            <a:pPr algn="ctr">
              <a:defRPr/>
            </a:pPr>
            <a:r>
              <a:rPr lang="en-US" altLang="ko-KR" sz="1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Using Line Scan Camera Images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53DB33-8CCC-460B-A4D1-60BA90466F61}"/>
              </a:ext>
            </a:extLst>
          </p:cNvPr>
          <p:cNvSpPr txBox="1"/>
          <p:nvPr/>
        </p:nvSpPr>
        <p:spPr>
          <a:xfrm>
            <a:off x="6079614" y="5680237"/>
            <a:ext cx="4208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kern="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(2023254018)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2516F6-F930-28B7-9ECC-1CA39CF7A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18A43DC-D1ED-DBB1-CDBF-1E8F749A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8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50220-94B2-E1BD-F12D-E8B95867732E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10</a:t>
            </a:fld>
            <a:endParaRPr lang="ko-KR" altLang="en-US" sz="120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28FA37-3137-E50D-462C-D6DF0116841A}"/>
              </a:ext>
            </a:extLst>
          </p:cNvPr>
          <p:cNvGrpSpPr/>
          <p:nvPr/>
        </p:nvGrpSpPr>
        <p:grpSpPr>
          <a:xfrm>
            <a:off x="430306" y="1449098"/>
            <a:ext cx="6532468" cy="381458"/>
            <a:chOff x="430306" y="1408458"/>
            <a:chExt cx="6532468" cy="381458"/>
          </a:xfrm>
        </p:grpSpPr>
        <p:sp>
          <p:nvSpPr>
            <p:cNvPr id="27" name="TextBox 36">
              <a:extLst>
                <a:ext uri="{FF2B5EF4-FFF2-40B4-BE49-F238E27FC236}">
                  <a16:creationId xmlns:a16="http://schemas.microsoft.com/office/drawing/2014/main" id="{BA749C74-E4C0-11EA-EA66-F2D002D0FA77}"/>
                </a:ext>
              </a:extLst>
            </p:cNvPr>
            <p:cNvSpPr txBox="1"/>
            <p:nvPr/>
          </p:nvSpPr>
          <p:spPr>
            <a:xfrm>
              <a:off x="1304364" y="1443791"/>
              <a:ext cx="565841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스마트폰을 활용한 이미지 데이터 획득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선행 평가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818C1F3-041A-1A66-7DAB-0AFA9B61A3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9" name="사각형: 둥근 위쪽 모서리 24">
                <a:extLst>
                  <a:ext uri="{FF2B5EF4-FFF2-40B4-BE49-F238E27FC236}">
                    <a16:creationId xmlns:a16="http://schemas.microsoft.com/office/drawing/2014/main" id="{5E445B7A-1EAE-3690-1CFB-3F8BC9F1736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11DF04-9F09-4360-D967-3090100AC9A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E1A4D4E-B09F-428F-47FE-1112551EC1DD}"/>
              </a:ext>
            </a:extLst>
          </p:cNvPr>
          <p:cNvSpPr txBox="1"/>
          <p:nvPr/>
        </p:nvSpPr>
        <p:spPr>
          <a:xfrm>
            <a:off x="897429" y="1875674"/>
            <a:ext cx="9414971" cy="2022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라인 스캔 카메라를 활용하여 이미지를 획득 하기 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촬영 조건 튜닝에 많은 시간이 소요되어 진행이 지체됨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이에 따라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스마트폰으로 이미지 데이터를 획득하고 모델의 성능을 확인해보는 선행 평가를 수행하여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실제 라인 스캔 카메라를 통해 획득한 이미지의 결과와 비교해보고자 하였음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최대한 같은 촬영 조건을 유지할 수 있도록 삼각대로 스마트폰의 위치를 고정하고 시료를 </a:t>
            </a:r>
            <a:r>
              <a:rPr lang="en-US" altLang="ko-KR" sz="1400" dirty="0">
                <a:latin typeface="+mn-ea"/>
              </a:rPr>
              <a:t>A4</a:t>
            </a:r>
            <a:r>
              <a:rPr lang="ko-KR" altLang="en-US" sz="1400" dirty="0">
                <a:latin typeface="+mn-ea"/>
              </a:rPr>
              <a:t>용지 위에 한 개씩 올려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같은 위치에서 촬영하도록 함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총</a:t>
            </a:r>
            <a:r>
              <a:rPr lang="en-US" altLang="ko-KR" sz="1400" dirty="0">
                <a:latin typeface="+mn-ea"/>
              </a:rPr>
              <a:t> 40</a:t>
            </a:r>
            <a:r>
              <a:rPr lang="ko-KR" altLang="en-US" sz="1400" dirty="0">
                <a:latin typeface="+mn-ea"/>
              </a:rPr>
              <a:t>개의 </a:t>
            </a:r>
            <a:r>
              <a:rPr lang="en-US" altLang="ko-KR" sz="1400" dirty="0">
                <a:latin typeface="+mn-ea"/>
              </a:rPr>
              <a:t>PCB</a:t>
            </a:r>
            <a:r>
              <a:rPr lang="ko-KR" altLang="en-US" sz="1400" dirty="0">
                <a:latin typeface="+mn-ea"/>
              </a:rPr>
              <a:t>를 촬영하였고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훈련용 </a:t>
            </a:r>
            <a:r>
              <a:rPr lang="en-US" altLang="ko-KR" sz="1400" dirty="0">
                <a:latin typeface="+mn-ea"/>
              </a:rPr>
              <a:t>PCB 30</a:t>
            </a:r>
            <a:r>
              <a:rPr lang="ko-KR" altLang="en-US" sz="1400" dirty="0">
                <a:latin typeface="+mn-ea"/>
              </a:rPr>
              <a:t>장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>
                <a:latin typeface="+mn-ea"/>
              </a:rPr>
              <a:t>평가용 </a:t>
            </a:r>
            <a:r>
              <a:rPr lang="en-US" altLang="ko-KR" sz="1400" dirty="0">
                <a:latin typeface="+mn-ea"/>
              </a:rPr>
              <a:t>10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양품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불량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으로 구성됨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촬영 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모두 같은 크기와 방향의 이미지로 정렬함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크기</a:t>
            </a:r>
            <a:r>
              <a:rPr lang="en-US" altLang="ko-KR" sz="1400" dirty="0">
                <a:latin typeface="+mn-ea"/>
              </a:rPr>
              <a:t>: 1024X1024)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9" name="Picture 8">
            <a:extLst>
              <a:ext uri="{FF2B5EF4-FFF2-40B4-BE49-F238E27FC236}">
                <a16:creationId xmlns:a16="http://schemas.microsoft.com/office/drawing/2014/main" id="{C1EA2F83-94CA-DCC8-86AF-FCD7118FE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151" y="4011946"/>
            <a:ext cx="5514623" cy="319193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4B86A20-DF25-C2B6-77CB-90A5A430BC67}"/>
              </a:ext>
            </a:extLst>
          </p:cNvPr>
          <p:cNvSpPr txBox="1"/>
          <p:nvPr/>
        </p:nvSpPr>
        <p:spPr>
          <a:xfrm>
            <a:off x="2382350" y="7244395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촬영을 완료하여 같은 크기로 저장한 양품 </a:t>
            </a:r>
            <a:r>
              <a:rPr lang="en-US" altLang="ko-KR" sz="1000" dirty="0"/>
              <a:t>PCB </a:t>
            </a:r>
            <a:r>
              <a:rPr lang="ko-KR" altLang="en-US" sz="1000" dirty="0"/>
              <a:t>사진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41" name="Picture 11">
            <a:extLst>
              <a:ext uri="{FF2B5EF4-FFF2-40B4-BE49-F238E27FC236}">
                <a16:creationId xmlns:a16="http://schemas.microsoft.com/office/drawing/2014/main" id="{2B319D01-EAAC-6AAD-19E7-CEF39B1F7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642" y="4402890"/>
            <a:ext cx="1441452" cy="145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7A4262D4-7464-0C81-02E1-A8B05DFF8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094" y="5213855"/>
            <a:ext cx="1523522" cy="152896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146716-954C-3B28-C280-99F4D19106F9}"/>
              </a:ext>
            </a:extLst>
          </p:cNvPr>
          <p:cNvSpPr txBox="1"/>
          <p:nvPr/>
        </p:nvSpPr>
        <p:spPr>
          <a:xfrm>
            <a:off x="7045590" y="6751804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임의로 만든 불량 </a:t>
            </a:r>
            <a:r>
              <a:rPr lang="en-US" altLang="ko-KR" sz="1000" dirty="0"/>
              <a:t>PCB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33091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7291" y="1484440"/>
            <a:ext cx="8310469" cy="381458"/>
            <a:chOff x="430306" y="1408458"/>
            <a:chExt cx="8310469" cy="38145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743641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 스캔 카메라를 활용한 이미지 데이터 획득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6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11B4F7-F082-222C-5598-9D6D5AD156D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11</a:t>
            </a:fld>
            <a:endParaRPr lang="ko-KR" altLang="en-US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E0251-BEFE-3F2A-7203-E15734372501}"/>
              </a:ext>
            </a:extLst>
          </p:cNvPr>
          <p:cNvSpPr txBox="1"/>
          <p:nvPr/>
        </p:nvSpPr>
        <p:spPr>
          <a:xfrm>
            <a:off x="909756" y="1869493"/>
            <a:ext cx="9414971" cy="1181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라인 스캔 카메라로 촬영할 수 있는 환경을 구성하고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실제로 촬영을 진행함 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선행 평가와 동일하게 총</a:t>
            </a:r>
            <a:r>
              <a:rPr lang="en-US" altLang="ko-KR" sz="1400" dirty="0">
                <a:latin typeface="+mn-ea"/>
              </a:rPr>
              <a:t> 40</a:t>
            </a:r>
            <a:r>
              <a:rPr lang="ko-KR" altLang="en-US" sz="1400" dirty="0">
                <a:latin typeface="+mn-ea"/>
              </a:rPr>
              <a:t>개의 </a:t>
            </a:r>
            <a:r>
              <a:rPr lang="en-US" altLang="ko-KR" sz="1400" dirty="0">
                <a:latin typeface="+mn-ea"/>
              </a:rPr>
              <a:t>PCB</a:t>
            </a:r>
            <a:r>
              <a:rPr lang="ko-KR" altLang="en-US" sz="1400" dirty="0">
                <a:latin typeface="+mn-ea"/>
              </a:rPr>
              <a:t>를 촬영함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훈련용 </a:t>
            </a:r>
            <a:r>
              <a:rPr lang="en-US" altLang="ko-KR" sz="1400" dirty="0">
                <a:latin typeface="+mn-ea"/>
              </a:rPr>
              <a:t>PCB 30</a:t>
            </a:r>
            <a:r>
              <a:rPr lang="ko-KR" altLang="en-US" sz="1400" dirty="0">
                <a:latin typeface="+mn-ea"/>
              </a:rPr>
              <a:t>장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>
                <a:latin typeface="+mn-ea"/>
              </a:rPr>
              <a:t>평가용 </a:t>
            </a:r>
            <a:r>
              <a:rPr lang="en-US" altLang="ko-KR" sz="1400" dirty="0">
                <a:latin typeface="+mn-ea"/>
              </a:rPr>
              <a:t>10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양품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불량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))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해당 이미지들은 아래와 같이 모두 균일하게 촬영되지 않았기 때문에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같은 방향과 각도를 유지하도록 포토샵으로 전처리를 진행함</a:t>
            </a:r>
            <a:r>
              <a:rPr lang="en-US" altLang="ko-KR" sz="1400" dirty="0">
                <a:latin typeface="+mn-ea"/>
              </a:rPr>
              <a:t> (</a:t>
            </a:r>
            <a:r>
              <a:rPr lang="ko-KR" altLang="en-US" sz="1400" dirty="0">
                <a:latin typeface="+mn-ea"/>
              </a:rPr>
              <a:t>크기</a:t>
            </a:r>
            <a:r>
              <a:rPr lang="en-US" altLang="ko-KR" sz="1400" dirty="0">
                <a:latin typeface="+mn-ea"/>
              </a:rPr>
              <a:t>: 1024X1024)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374FD-A58D-7E81-6967-119DC73A9535}"/>
              </a:ext>
            </a:extLst>
          </p:cNvPr>
          <p:cNvSpPr txBox="1"/>
          <p:nvPr/>
        </p:nvSpPr>
        <p:spPr>
          <a:xfrm>
            <a:off x="2031448" y="6766031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촬영을 완료하여 같은 크기로 저장한 양품 </a:t>
            </a:r>
            <a:r>
              <a:rPr lang="en-US" altLang="ko-KR" sz="1000" dirty="0"/>
              <a:t>PCB </a:t>
            </a:r>
            <a:r>
              <a:rPr lang="ko-KR" altLang="en-US" sz="1000" dirty="0"/>
              <a:t>사진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5FF042-4C00-2C68-E50D-EAD70C52FF0C}"/>
              </a:ext>
            </a:extLst>
          </p:cNvPr>
          <p:cNvSpPr txBox="1"/>
          <p:nvPr/>
        </p:nvSpPr>
        <p:spPr>
          <a:xfrm>
            <a:off x="6837253" y="6553108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임의로 만든 불량 </a:t>
            </a:r>
            <a:r>
              <a:rPr lang="en-US" altLang="ko-KR" sz="1000" dirty="0"/>
              <a:t>PCB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4415014D-9BDD-B683-4E79-6102F186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705"/>
          <a:stretch>
            <a:fillRect/>
          </a:stretch>
        </p:blipFill>
        <p:spPr>
          <a:xfrm>
            <a:off x="6685795" y="2876733"/>
            <a:ext cx="3726561" cy="10814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52B48CB-5D3C-8286-7EBB-5502DEB5FFC2}"/>
              </a:ext>
            </a:extLst>
          </p:cNvPr>
          <p:cNvSpPr txBox="1"/>
          <p:nvPr/>
        </p:nvSpPr>
        <p:spPr>
          <a:xfrm>
            <a:off x="6675634" y="3949163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[(</a:t>
            </a:r>
            <a:r>
              <a:rPr lang="ko-KR" altLang="en-US" sz="1000" dirty="0"/>
              <a:t>전처리 작업 전</a:t>
            </a:r>
            <a:r>
              <a:rPr lang="en-US" altLang="ko-KR" sz="1000" dirty="0"/>
              <a:t>) </a:t>
            </a:r>
            <a:r>
              <a:rPr lang="ko-KR" altLang="en-US" sz="1000" dirty="0"/>
              <a:t>라인스캔 카메라를 통해 촬영된 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31" name="Picture 16">
            <a:extLst>
              <a:ext uri="{FF2B5EF4-FFF2-40B4-BE49-F238E27FC236}">
                <a16:creationId xmlns:a16="http://schemas.microsoft.com/office/drawing/2014/main" id="{BE625AFC-64B3-506E-5DD3-B205C02D3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54" y="3368602"/>
            <a:ext cx="5350243" cy="33360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2" name="Picture 19">
            <a:extLst>
              <a:ext uri="{FF2B5EF4-FFF2-40B4-BE49-F238E27FC236}">
                <a16:creationId xmlns:a16="http://schemas.microsoft.com/office/drawing/2014/main" id="{5C5EF770-5BC9-2594-8E32-4B0CA7658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365" y="5184403"/>
            <a:ext cx="1343305" cy="134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20">
            <a:extLst>
              <a:ext uri="{FF2B5EF4-FFF2-40B4-BE49-F238E27FC236}">
                <a16:creationId xmlns:a16="http://schemas.microsoft.com/office/drawing/2014/main" id="{3FA52803-55CF-0113-519F-23A5400F0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159" y="4453973"/>
            <a:ext cx="1330521" cy="1347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1576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7EA10-ED35-A5AF-48B2-CA098CFFA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780E0B3-78B4-2610-5F70-D64782561C2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4950557-9D7E-0FA6-4222-56EACB66E377}"/>
              </a:ext>
            </a:extLst>
          </p:cNvPr>
          <p:cNvGrpSpPr/>
          <p:nvPr/>
        </p:nvGrpSpPr>
        <p:grpSpPr>
          <a:xfrm>
            <a:off x="437291" y="1484440"/>
            <a:ext cx="8310469" cy="381458"/>
            <a:chOff x="430306" y="1408458"/>
            <a:chExt cx="8310469" cy="38145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D4D07618-B233-CF97-5961-0421DE5A6120}"/>
                </a:ext>
              </a:extLst>
            </p:cNvPr>
            <p:cNvSpPr txBox="1"/>
            <p:nvPr/>
          </p:nvSpPr>
          <p:spPr>
            <a:xfrm>
              <a:off x="1304365" y="1443791"/>
              <a:ext cx="743641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 스캔 카메라를 활용한 이미지 데이터 획득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추가 촬영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9C1A327-54F9-E798-2892-2F444BD9B34E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6" name="사각형: 둥근 위쪽 모서리 24">
                <a:extLst>
                  <a:ext uri="{FF2B5EF4-FFF2-40B4-BE49-F238E27FC236}">
                    <a16:creationId xmlns:a16="http://schemas.microsoft.com/office/drawing/2014/main" id="{E09B4F14-7535-F6DD-7809-EF86C942526E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C53D3D-50E8-04CA-23D9-6ED43C6CA2E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C3AA6F0-F0A7-FDE0-8C4D-6FB3A4B060B9}"/>
              </a:ext>
            </a:extLst>
          </p:cNvPr>
          <p:cNvSpPr txBox="1"/>
          <p:nvPr/>
        </p:nvSpPr>
        <p:spPr>
          <a:xfrm>
            <a:off x="10134769" y="735715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12</a:t>
            </a:fld>
            <a:endParaRPr lang="ko-KR" altLang="en-US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265834-AF41-0AD7-1261-CA21574C4EA5}"/>
              </a:ext>
            </a:extLst>
          </p:cNvPr>
          <p:cNvSpPr txBox="1"/>
          <p:nvPr/>
        </p:nvSpPr>
        <p:spPr>
          <a:xfrm>
            <a:off x="909756" y="1869493"/>
            <a:ext cx="9414971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PCB</a:t>
            </a:r>
            <a:r>
              <a:rPr lang="ko-KR" altLang="en-US" sz="1400" dirty="0">
                <a:latin typeface="+mn-ea"/>
              </a:rPr>
              <a:t> 수량을 증량하여</a:t>
            </a:r>
            <a:r>
              <a:rPr lang="en-US" altLang="ko-KR" sz="1400" dirty="0">
                <a:latin typeface="+mn-ea"/>
              </a:rPr>
              <a:t>(40</a:t>
            </a:r>
            <a:r>
              <a:rPr lang="ko-KR" altLang="en-US" sz="1400" dirty="0">
                <a:latin typeface="+mn-ea"/>
              </a:rPr>
              <a:t>매 → </a:t>
            </a:r>
            <a:r>
              <a:rPr lang="en-US" altLang="ko-KR" sz="1400" dirty="0">
                <a:latin typeface="+mn-ea"/>
              </a:rPr>
              <a:t>118</a:t>
            </a:r>
            <a:r>
              <a:rPr lang="ko-KR" altLang="en-US" sz="1400" dirty="0">
                <a:latin typeface="+mn-ea"/>
              </a:rPr>
              <a:t>매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학습용 </a:t>
            </a:r>
            <a:r>
              <a:rPr lang="en-US" altLang="ko-KR" sz="1400" dirty="0">
                <a:latin typeface="+mn-ea"/>
              </a:rPr>
              <a:t>100</a:t>
            </a:r>
            <a:r>
              <a:rPr lang="ko-KR" altLang="en-US" sz="1400" dirty="0">
                <a:latin typeface="+mn-ea"/>
              </a:rPr>
              <a:t>매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>
                <a:latin typeface="+mn-ea"/>
              </a:rPr>
              <a:t>평가용 양품 </a:t>
            </a:r>
            <a:r>
              <a:rPr lang="en-US" altLang="ko-KR" sz="1400" dirty="0">
                <a:latin typeface="+mn-ea"/>
              </a:rPr>
              <a:t>6</a:t>
            </a:r>
            <a:r>
              <a:rPr lang="ko-KR" altLang="en-US" sz="1400" dirty="0">
                <a:latin typeface="+mn-ea"/>
              </a:rPr>
              <a:t>매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>
                <a:latin typeface="+mn-ea"/>
              </a:rPr>
              <a:t>평가용 불량 </a:t>
            </a:r>
            <a:r>
              <a:rPr lang="en-US" altLang="ko-KR" sz="1400" dirty="0">
                <a:latin typeface="+mn-ea"/>
              </a:rPr>
              <a:t>6</a:t>
            </a:r>
            <a:r>
              <a:rPr lang="ko-KR" altLang="en-US" sz="1400" dirty="0">
                <a:latin typeface="+mn-ea"/>
              </a:rPr>
              <a:t>매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>
                <a:latin typeface="+mn-ea"/>
              </a:rPr>
              <a:t>평가용 추가 불량 </a:t>
            </a:r>
            <a:r>
              <a:rPr lang="en-US" altLang="ko-KR" sz="1400" dirty="0">
                <a:latin typeface="+mn-ea"/>
              </a:rPr>
              <a:t>6</a:t>
            </a:r>
            <a:r>
              <a:rPr lang="ko-KR" altLang="en-US" sz="1400" dirty="0">
                <a:latin typeface="+mn-ea"/>
              </a:rPr>
              <a:t>매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추가로 촬영을 진행하였음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이전 중간 보고때와 비교해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촬영 타이밍을 더 정교하게 </a:t>
            </a:r>
            <a:r>
              <a:rPr lang="en-US" altLang="ko-KR" sz="1400" dirty="0">
                <a:latin typeface="+mn-ea"/>
              </a:rPr>
              <a:t>Fine Tunning</a:t>
            </a:r>
            <a:r>
              <a:rPr lang="ko-KR" altLang="en-US" sz="1400" dirty="0">
                <a:latin typeface="+mn-ea"/>
              </a:rPr>
              <a:t>하여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전 처리 후 발생하는 왜곡을 최소화 함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211D35-A5A4-5B68-96E5-CBC2FAD94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000">
            <a:off x="2772938" y="2862989"/>
            <a:ext cx="2199589" cy="18457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653482-F69C-9949-E164-7638EA487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71" y="2864255"/>
            <a:ext cx="1779357" cy="17830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647567-E00B-9BAF-5934-E014E5A2C5A3}"/>
              </a:ext>
            </a:extLst>
          </p:cNvPr>
          <p:cNvSpPr txBox="1"/>
          <p:nvPr/>
        </p:nvSpPr>
        <p:spPr>
          <a:xfrm>
            <a:off x="2628121" y="4727828"/>
            <a:ext cx="2489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중간보고 시 촬영했던 </a:t>
            </a:r>
            <a:r>
              <a:rPr lang="en-US" altLang="ko-KR" sz="1000" dirty="0"/>
              <a:t>PCB </a:t>
            </a:r>
            <a:r>
              <a:rPr lang="ko-KR" altLang="en-US" sz="1000" dirty="0"/>
              <a:t>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CB6278-16A8-B127-31D0-68F50E687F06}"/>
              </a:ext>
            </a:extLst>
          </p:cNvPr>
          <p:cNvSpPr txBox="1"/>
          <p:nvPr/>
        </p:nvSpPr>
        <p:spPr>
          <a:xfrm>
            <a:off x="5650738" y="4644891"/>
            <a:ext cx="2489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[Fine Tunning</a:t>
            </a:r>
            <a:r>
              <a:rPr lang="ko-KR" altLang="en-US" sz="1000" dirty="0"/>
              <a:t>한 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288BBC-54FC-E817-9CEF-291F98FC9AE5}"/>
              </a:ext>
            </a:extLst>
          </p:cNvPr>
          <p:cNvSpPr txBox="1"/>
          <p:nvPr/>
        </p:nvSpPr>
        <p:spPr>
          <a:xfrm>
            <a:off x="909756" y="4982552"/>
            <a:ext cx="9414971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정확도를 높이기 위해 촬영 후 흑백으로 변환하여 학습 모델을 훈련하고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컬러 이미지와의 성능을 비교해 봄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기존의 불량 시료와 비교하여 기존의 불량 시료에 더 작은 크기의 불량을 추가하여 불량 검출이 가능한 지 성능을 추가로 확인해 봄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983D845-90FA-40B9-8D8C-B77719490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817" y="5671787"/>
            <a:ext cx="1755299" cy="171888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D8F3366-FA95-57FB-77FA-291EB667F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670" y="5671787"/>
            <a:ext cx="1779357" cy="17610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857147-E683-BBEA-39E7-B34F40EC41BB}"/>
              </a:ext>
            </a:extLst>
          </p:cNvPr>
          <p:cNvSpPr txBox="1"/>
          <p:nvPr/>
        </p:nvSpPr>
        <p:spPr>
          <a:xfrm>
            <a:off x="7310109" y="7186617"/>
            <a:ext cx="2489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[Dot </a:t>
            </a:r>
            <a:r>
              <a:rPr lang="ko-KR" altLang="en-US" sz="1000" dirty="0"/>
              <a:t>불량을 추가한 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857EA3-3710-1C5D-CF0A-05E078DAC14B}"/>
              </a:ext>
            </a:extLst>
          </p:cNvPr>
          <p:cNvSpPr/>
          <p:nvPr/>
        </p:nvSpPr>
        <p:spPr>
          <a:xfrm>
            <a:off x="5201920" y="6797040"/>
            <a:ext cx="325120" cy="29464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7D98FB-E597-D535-A746-F86B9D90A2F8}"/>
              </a:ext>
            </a:extLst>
          </p:cNvPr>
          <p:cNvSpPr/>
          <p:nvPr/>
        </p:nvSpPr>
        <p:spPr>
          <a:xfrm>
            <a:off x="6648286" y="6217088"/>
            <a:ext cx="325120" cy="29464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4972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243445" cy="381458"/>
            <a:chOff x="430306" y="1408458"/>
            <a:chExt cx="524344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36938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Convolutional Neural Network (CNN)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237340" cy="6216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이미지를 분석하기 위해 패턴을 찾는데 유용한 알고리즘으로</a:t>
            </a:r>
            <a:r>
              <a:rPr lang="en-US" altLang="ko-KR" dirty="0"/>
              <a:t>, </a:t>
            </a:r>
            <a:r>
              <a:rPr lang="ko-KR" altLang="en-US" dirty="0"/>
              <a:t>데이터에서 이미지를 직접 학습하고 패턴을 사용해 이미지를 분류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F492A-4689-EEFA-24AD-0DB704D58154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13</a:t>
            </a:fld>
            <a:endParaRPr lang="ko-KR" altLang="en-US" sz="1200"/>
          </a:p>
        </p:txBody>
      </p:sp>
      <p:pic>
        <p:nvPicPr>
          <p:cNvPr id="2" name="Picture 25">
            <a:extLst>
              <a:ext uri="{FF2B5EF4-FFF2-40B4-BE49-F238E27FC236}">
                <a16:creationId xmlns:a16="http://schemas.microsoft.com/office/drawing/2014/main" id="{39552D0C-7892-A5E3-F626-6E7DAB07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66" y="2456679"/>
            <a:ext cx="7273928" cy="136789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_x1087094960">
            <a:extLst>
              <a:ext uri="{FF2B5EF4-FFF2-40B4-BE49-F238E27FC236}">
                <a16:creationId xmlns:a16="http://schemas.microsoft.com/office/drawing/2014/main" id="{0FA8998B-7AE2-EFBB-6661-ED292C6E8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5" b="10160"/>
          <a:stretch/>
        </p:blipFill>
        <p:spPr bwMode="auto">
          <a:xfrm>
            <a:off x="1845553" y="4133530"/>
            <a:ext cx="7341092" cy="282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317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243445" cy="381458"/>
            <a:chOff x="430306" y="1408458"/>
            <a:chExt cx="524344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36938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Auto-Encoder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628331" cy="20220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라벨이 없는 훈련 데이터를 사용하며</a:t>
            </a:r>
            <a:r>
              <a:rPr lang="en-US" altLang="ko-KR" dirty="0"/>
              <a:t>(</a:t>
            </a:r>
            <a:r>
              <a:rPr lang="ko-KR" altLang="en-US" dirty="0"/>
              <a:t>비지도 학습</a:t>
            </a:r>
            <a:r>
              <a:rPr lang="en-US" altLang="ko-KR" dirty="0"/>
              <a:t>)</a:t>
            </a:r>
            <a:r>
              <a:rPr lang="ko-KR" altLang="en-US" dirty="0"/>
              <a:t> 입력 데이터의 표현을 효율적으로 학습할 수 있는 인공신경으로</a:t>
            </a:r>
            <a:r>
              <a:rPr lang="en-US" altLang="ko-KR" dirty="0"/>
              <a:t>, input </a:t>
            </a:r>
            <a:r>
              <a:rPr lang="ko-KR" altLang="en-US" dirty="0"/>
              <a:t>레이어</a:t>
            </a:r>
            <a:r>
              <a:rPr lang="en-US" altLang="ko-KR" dirty="0"/>
              <a:t>, hidden </a:t>
            </a:r>
            <a:r>
              <a:rPr lang="ko-KR" altLang="en-US" dirty="0"/>
              <a:t>레이어</a:t>
            </a:r>
            <a:r>
              <a:rPr lang="en-US" altLang="ko-KR" dirty="0"/>
              <a:t>, output </a:t>
            </a:r>
            <a:r>
              <a:rPr lang="ko-KR" altLang="en-US" dirty="0"/>
              <a:t>레이어로 구성</a:t>
            </a:r>
            <a:endParaRPr lang="en-US" altLang="ko-KR" dirty="0"/>
          </a:p>
          <a:p>
            <a:r>
              <a:rPr lang="ko-KR" altLang="en-US" dirty="0"/>
              <a:t>일반적으로 </a:t>
            </a:r>
            <a:r>
              <a:rPr lang="en-US" altLang="ko-KR" dirty="0"/>
              <a:t>Input </a:t>
            </a:r>
            <a:r>
              <a:rPr lang="ko-KR" altLang="en-US" dirty="0"/>
              <a:t>유닛보다 훨씬 낮은 차원의 </a:t>
            </a:r>
            <a:r>
              <a:rPr lang="en-US" altLang="ko-KR" dirty="0"/>
              <a:t>hidden </a:t>
            </a:r>
            <a:r>
              <a:rPr lang="ko-KR" altLang="en-US" dirty="0"/>
              <a:t>유닛을 가지므로 주로 차원 축소</a:t>
            </a:r>
            <a:r>
              <a:rPr lang="en-US" altLang="ko-KR" dirty="0"/>
              <a:t>(Dimensionality Reduction) </a:t>
            </a:r>
            <a:r>
              <a:rPr lang="ko-KR" altLang="en-US" dirty="0"/>
              <a:t>목적으로 사용</a:t>
            </a:r>
            <a:endParaRPr lang="en-US" altLang="ko-KR" dirty="0"/>
          </a:p>
          <a:p>
            <a:r>
              <a:rPr lang="ko-KR" altLang="en-US" dirty="0"/>
              <a:t>다양한 응용 분야를 갖고 있는데 그 중 하나가 이상 탐지</a:t>
            </a:r>
            <a:r>
              <a:rPr lang="en-US" altLang="ko-KR" dirty="0"/>
              <a:t>(anomaly detection) </a:t>
            </a:r>
            <a:r>
              <a:rPr lang="ko-KR" altLang="en-US" dirty="0"/>
              <a:t>분야이며</a:t>
            </a:r>
            <a:r>
              <a:rPr lang="en-US" altLang="ko-KR" dirty="0"/>
              <a:t>, </a:t>
            </a:r>
            <a:r>
              <a:rPr lang="ko-KR" altLang="en-US" dirty="0"/>
              <a:t>또한 강력한 </a:t>
            </a:r>
            <a:r>
              <a:rPr lang="en-US" altLang="ko-KR" dirty="0"/>
              <a:t>feature extractor</a:t>
            </a:r>
            <a:r>
              <a:rPr lang="ko-KR" altLang="en-US" dirty="0"/>
              <a:t>로 작동하기 때문에 비지도 사전훈련에 사용될 수 있고</a:t>
            </a:r>
            <a:r>
              <a:rPr lang="en-US" altLang="ko-KR" dirty="0"/>
              <a:t>, </a:t>
            </a:r>
            <a:r>
              <a:rPr lang="ko-KR" altLang="en-US" dirty="0"/>
              <a:t>훈련 데이터와 매우 비슷한 새로운 데이터를 생성하는 생성 모델</a:t>
            </a:r>
            <a:r>
              <a:rPr lang="en-US" altLang="ko-KR" dirty="0"/>
              <a:t>(generative model)</a:t>
            </a:r>
            <a:r>
              <a:rPr lang="ko-KR" altLang="en-US" dirty="0"/>
              <a:t>로서 사용될 수 있음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F492A-4689-EEFA-24AD-0DB704D58154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14</a:t>
            </a:fld>
            <a:endParaRPr lang="ko-KR" altLang="en-US" sz="1200"/>
          </a:p>
        </p:txBody>
      </p:sp>
      <p:pic>
        <p:nvPicPr>
          <p:cNvPr id="2" name="Picture 27">
            <a:extLst>
              <a:ext uri="{FF2B5EF4-FFF2-40B4-BE49-F238E27FC236}">
                <a16:creationId xmlns:a16="http://schemas.microsoft.com/office/drawing/2014/main" id="{56C9B042-9FFC-B8E9-F41A-95514600E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40" y="3857062"/>
            <a:ext cx="6469332" cy="301381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97767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243445" cy="381458"/>
            <a:chOff x="430306" y="1408458"/>
            <a:chExt cx="524344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36938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Skip-Connection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425131" cy="11882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en-US" altLang="ko-KR" dirty="0"/>
              <a:t>Convolution </a:t>
            </a:r>
            <a:r>
              <a:rPr lang="ko-KR" altLang="en-US" dirty="0"/>
              <a:t>연산을 진행하면서</a:t>
            </a:r>
            <a:r>
              <a:rPr lang="en-US" altLang="ko-KR" dirty="0"/>
              <a:t>, </a:t>
            </a:r>
            <a:r>
              <a:rPr lang="ko-KR" altLang="en-US" dirty="0"/>
              <a:t>인코딩 되는 과정의 정보들을 기억했다가</a:t>
            </a:r>
            <a:r>
              <a:rPr lang="en-US" altLang="ko-KR" dirty="0"/>
              <a:t> </a:t>
            </a:r>
            <a:r>
              <a:rPr lang="ko-KR" altLang="en-US" dirty="0"/>
              <a:t>디코딩을 하는 과정에 같이 소스로 추가해주는 것으로</a:t>
            </a:r>
            <a:r>
              <a:rPr lang="en-US" altLang="ko-KR" dirty="0"/>
              <a:t>, </a:t>
            </a:r>
            <a:r>
              <a:rPr lang="ko-KR" altLang="en-US" dirty="0"/>
              <a:t>차원이 축소되면서 손실되는 정보들을 복원 시에 보완할 수 있도록 지원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이전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Layer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의 정보를 직접적으로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Direct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하게 이용하기 위해 이전 층의 </a:t>
            </a:r>
            <a:r>
              <a:rPr lang="ko-KR" altLang="en-US" i="0" dirty="0">
                <a:effectLst/>
                <a:latin typeface="NanumSquareNeo"/>
              </a:rPr>
              <a:t>입력</a:t>
            </a:r>
            <a:r>
              <a:rPr lang="en-US" altLang="ko-KR" i="0" dirty="0">
                <a:effectLst/>
                <a:latin typeface="NanumSquareNeo"/>
              </a:rPr>
              <a:t>(</a:t>
            </a:r>
            <a:r>
              <a:rPr lang="ko-KR" altLang="en-US" i="0" dirty="0">
                <a:effectLst/>
                <a:latin typeface="NanumSquareNeo"/>
              </a:rPr>
              <a:t>정보</a:t>
            </a:r>
            <a:r>
              <a:rPr lang="en-US" altLang="ko-KR" i="0" dirty="0">
                <a:effectLst/>
                <a:latin typeface="NanumSquareNeo"/>
              </a:rPr>
              <a:t>)</a:t>
            </a:r>
            <a:r>
              <a:rPr lang="ko-KR" altLang="en-US" i="0" dirty="0">
                <a:effectLst/>
                <a:latin typeface="NanumSquareNeo"/>
              </a:rPr>
              <a:t>를 연결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한다는 개념으로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, 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학습 시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Backpropagation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에서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"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기울기에 대한 대체 경로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"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를 제공함으로써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Vanishing Gradient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를 해결하는 방법으로도 사용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F492A-4689-EEFA-24AD-0DB704D58154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15</a:t>
            </a:fld>
            <a:endParaRPr lang="ko-KR" altLang="en-US" sz="1200"/>
          </a:p>
        </p:txBody>
      </p:sp>
      <p:pic>
        <p:nvPicPr>
          <p:cNvPr id="1028" name="Picture 4" descr="long-skip-connection">
            <a:extLst>
              <a:ext uri="{FF2B5EF4-FFF2-40B4-BE49-F238E27FC236}">
                <a16:creationId xmlns:a16="http://schemas.microsoft.com/office/drawing/2014/main" id="{9C93FA1D-0CC8-8004-E91A-3B49F65C1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810" y="3234030"/>
            <a:ext cx="6900368" cy="38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730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 모델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685555" y="1956317"/>
            <a:ext cx="5536825" cy="37024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하나의 </a:t>
            </a:r>
            <a:r>
              <a:rPr lang="ko-KR" altLang="en-US" dirty="0" err="1"/>
              <a:t>입력층</a:t>
            </a:r>
            <a:r>
              <a:rPr lang="ko-KR" altLang="en-US" dirty="0"/>
              <a:t> </a:t>
            </a:r>
            <a:r>
              <a:rPr lang="en-US" altLang="ko-KR" dirty="0"/>
              <a:t>(Input</a:t>
            </a:r>
            <a:r>
              <a:rPr lang="ko-KR" altLang="en-US" dirty="0"/>
              <a:t> </a:t>
            </a:r>
            <a:r>
              <a:rPr lang="en-US" altLang="ko-KR" dirty="0"/>
              <a:t>Shape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(512,512,3)</a:t>
            </a:r>
          </a:p>
          <a:p>
            <a:r>
              <a:rPr lang="en-US" altLang="ko-KR" dirty="0"/>
              <a:t>Same</a:t>
            </a:r>
            <a:r>
              <a:rPr lang="ko-KR" altLang="en-US" dirty="0"/>
              <a:t> 패딩 및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활성함수가 있는 </a:t>
            </a:r>
            <a:r>
              <a:rPr lang="en-US" altLang="ko-KR" dirty="0"/>
              <a:t>9</a:t>
            </a:r>
            <a:r>
              <a:rPr lang="ko-KR" altLang="en-US" dirty="0"/>
              <a:t>개의 </a:t>
            </a:r>
            <a:r>
              <a:rPr lang="en-US" altLang="ko-KR" dirty="0"/>
              <a:t>Conv2D</a:t>
            </a:r>
            <a:r>
              <a:rPr lang="ko-KR" altLang="en-US" dirty="0"/>
              <a:t>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(Encoding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개 </a:t>
            </a:r>
            <a:r>
              <a:rPr lang="en-US" altLang="ko-KR" dirty="0"/>
              <a:t>/ Decoding 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9</a:t>
            </a:r>
            <a:r>
              <a:rPr lang="ko-KR" altLang="en-US" dirty="0"/>
              <a:t>개의 </a:t>
            </a:r>
            <a:r>
              <a:rPr lang="en-US" altLang="ko-KR" dirty="0"/>
              <a:t>Conv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에 대해 각각 </a:t>
            </a:r>
            <a:r>
              <a:rPr lang="en-US" altLang="ko-KR" dirty="0"/>
              <a:t>32, 64, 128, 256, 512, 256,128, 64, 32</a:t>
            </a:r>
            <a:r>
              <a:rPr lang="ko-KR" altLang="en-US" dirty="0"/>
              <a:t>개의 </a:t>
            </a:r>
            <a:r>
              <a:rPr lang="en-US" altLang="ko-KR" dirty="0"/>
              <a:t>Feature Map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ko-KR" altLang="en-US" dirty="0"/>
              <a:t>출력층까지 총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Conv2DTranspose</a:t>
            </a:r>
            <a:r>
              <a:rPr lang="ko-KR" altLang="en-US" dirty="0"/>
              <a:t>층으로 </a:t>
            </a:r>
            <a:r>
              <a:rPr lang="en-US" altLang="ko-KR" dirty="0"/>
              <a:t>Decoder </a:t>
            </a:r>
            <a:r>
              <a:rPr lang="ko-KR" altLang="en-US" dirty="0"/>
              <a:t>구성</a:t>
            </a:r>
          </a:p>
          <a:p>
            <a:r>
              <a:rPr lang="ko-KR" altLang="en-US" dirty="0"/>
              <a:t>기울기 소멸 문제</a:t>
            </a:r>
            <a:r>
              <a:rPr lang="en-US" altLang="ko-KR" dirty="0"/>
              <a:t>(VGP) </a:t>
            </a:r>
            <a:r>
              <a:rPr lang="ko-KR" altLang="en-US" dirty="0"/>
              <a:t>해결 </a:t>
            </a:r>
            <a:endParaRPr lang="en-US" altLang="ko-KR" dirty="0"/>
          </a:p>
          <a:p>
            <a:pPr lvl="1"/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활성화 함수 사용</a:t>
            </a:r>
            <a:endParaRPr lang="en-US" altLang="ko-KR" dirty="0"/>
          </a:p>
          <a:p>
            <a:pPr lvl="1"/>
            <a:r>
              <a:rPr lang="en-US" altLang="ko-KR" dirty="0"/>
              <a:t>Skip-connection </a:t>
            </a:r>
            <a:r>
              <a:rPr lang="ko-KR" altLang="en-US" dirty="0"/>
              <a:t>사용 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최종 </a:t>
            </a:r>
            <a:r>
              <a:rPr lang="en-US" altLang="ko-KR" dirty="0"/>
              <a:t>Layer</a:t>
            </a:r>
            <a:r>
              <a:rPr lang="ko-KR" altLang="en-US" dirty="0"/>
              <a:t>는 </a:t>
            </a:r>
            <a:r>
              <a:rPr lang="en-US" altLang="ko-KR" dirty="0"/>
              <a:t>3 </a:t>
            </a:r>
            <a:r>
              <a:rPr lang="ko-KR" altLang="en-US" dirty="0"/>
              <a:t>채널</a:t>
            </a:r>
            <a:r>
              <a:rPr lang="en-US" altLang="ko-KR" dirty="0"/>
              <a:t>(RGB)</a:t>
            </a:r>
            <a:r>
              <a:rPr lang="ko-KR" altLang="en-US" dirty="0"/>
              <a:t>의 이미지를 생성</a:t>
            </a:r>
            <a:endParaRPr lang="en-US" altLang="ko-KR" dirty="0"/>
          </a:p>
          <a:p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컴파일</a:t>
            </a:r>
            <a:endParaRPr lang="en-US" altLang="ko-KR" dirty="0"/>
          </a:p>
          <a:p>
            <a:pPr lvl="1"/>
            <a:r>
              <a:rPr lang="en-US" altLang="ko-KR" dirty="0"/>
              <a:t>Adam Optimizer</a:t>
            </a:r>
          </a:p>
          <a:p>
            <a:pPr lvl="1"/>
            <a:r>
              <a:rPr lang="ko-KR" altLang="en-US" dirty="0"/>
              <a:t>손실 함수로는 평균 제곱 오차</a:t>
            </a:r>
            <a:r>
              <a:rPr lang="en-US" altLang="ko-KR" dirty="0"/>
              <a:t>(MSE)</a:t>
            </a:r>
            <a:r>
              <a:rPr lang="ko-KR" altLang="en-US" dirty="0"/>
              <a:t>를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8416B-5D71-3D45-77CE-6584C4F20873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16</a:t>
            </a:fld>
            <a:endParaRPr lang="ko-KR" altLang="en-US" sz="12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7683F7-E2FF-5D8A-4CBA-F7C1CAC297AD}"/>
              </a:ext>
            </a:extLst>
          </p:cNvPr>
          <p:cNvGrpSpPr/>
          <p:nvPr/>
        </p:nvGrpSpPr>
        <p:grpSpPr>
          <a:xfrm>
            <a:off x="6222381" y="1408458"/>
            <a:ext cx="3534953" cy="5945616"/>
            <a:chOff x="6953660" y="1131241"/>
            <a:chExt cx="2968625" cy="6100773"/>
          </a:xfrm>
        </p:grpSpPr>
        <p:pic>
          <p:nvPicPr>
            <p:cNvPr id="5" name="Picture 30">
              <a:extLst>
                <a:ext uri="{FF2B5EF4-FFF2-40B4-BE49-F238E27FC236}">
                  <a16:creationId xmlns:a16="http://schemas.microsoft.com/office/drawing/2014/main" id="{3163831A-4E22-05CD-FC81-60AE9CD68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0307"/>
            <a:stretch>
              <a:fillRect/>
            </a:stretch>
          </p:blipFill>
          <p:spPr>
            <a:xfrm>
              <a:off x="6953660" y="3000374"/>
              <a:ext cx="2968625" cy="42316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6" name="Picture 31">
              <a:extLst>
                <a:ext uri="{FF2B5EF4-FFF2-40B4-BE49-F238E27FC236}">
                  <a16:creationId xmlns:a16="http://schemas.microsoft.com/office/drawing/2014/main" id="{2D6A1224-68AA-B4C2-168E-7CBDE965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68519"/>
            <a:stretch>
              <a:fillRect/>
            </a:stretch>
          </p:blipFill>
          <p:spPr>
            <a:xfrm>
              <a:off x="6953661" y="1131241"/>
              <a:ext cx="2968624" cy="1911489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776983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모델의 학습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139575" cy="392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하이퍼파라미터</a:t>
            </a:r>
            <a:r>
              <a:rPr lang="ko-KR" altLang="en-US" sz="1400" dirty="0">
                <a:latin typeface="+mn-ea"/>
              </a:rPr>
              <a:t> 설정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optimizer = Adam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Kernel </a:t>
            </a:r>
            <a:r>
              <a:rPr lang="ko-KR" altLang="en-US" sz="1400" dirty="0">
                <a:latin typeface="+mn-ea"/>
              </a:rPr>
              <a:t>개수</a:t>
            </a:r>
            <a:r>
              <a:rPr lang="en-US" altLang="ko-KR" sz="1400" dirty="0">
                <a:latin typeface="+mn-ea"/>
              </a:rPr>
              <a:t>= 32~512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Kernel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Size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(3,3)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Pooling Layer = Max Pooling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Padding = Same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epoch = 20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loss function = MSE (Mean Square Error)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 컴퓨터 사양 </a:t>
            </a:r>
            <a:r>
              <a:rPr lang="en-US" altLang="ko-KR" sz="1400" dirty="0">
                <a:latin typeface="+mn-ea"/>
              </a:rPr>
              <a:t>(H/W)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Google </a:t>
            </a:r>
            <a:r>
              <a:rPr lang="en-US" altLang="ko-KR" sz="1400" dirty="0" err="1">
                <a:latin typeface="+mn-ea"/>
              </a:rPr>
              <a:t>Colab</a:t>
            </a:r>
            <a:r>
              <a:rPr lang="en-US" altLang="ko-KR" sz="1400" dirty="0">
                <a:latin typeface="+mn-ea"/>
              </a:rPr>
              <a:t> 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 AI Framework (S/W)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latin typeface="+mn-ea"/>
              </a:rPr>
              <a:t>Tensorflow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및 </a:t>
            </a:r>
            <a:r>
              <a:rPr lang="en-US" altLang="ko-KR" sz="1400" dirty="0" err="1">
                <a:latin typeface="+mn-ea"/>
              </a:rPr>
              <a:t>Keras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D352B7-5CEF-988B-36A6-167C1E6C6C95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17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21637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77931" y="1535240"/>
            <a:ext cx="3895805" cy="381458"/>
            <a:chOff x="430306" y="1408458"/>
            <a:chExt cx="3895805" cy="38145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모델의 성능평가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6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945054" y="1961816"/>
            <a:ext cx="9139575" cy="436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현재 모델 구축이 완성된 단계가 아니며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충분한 훈련 데이터 및 평가 데이터가 확보되지 않았으므로</a:t>
            </a:r>
            <a:r>
              <a:rPr lang="en-US" altLang="ko-KR" sz="1400" dirty="0">
                <a:latin typeface="+mn-ea"/>
              </a:rPr>
              <a:t>, Reconstruction Error </a:t>
            </a:r>
            <a:r>
              <a:rPr lang="ko-KR" altLang="en-US" sz="1400" dirty="0">
                <a:latin typeface="+mn-ea"/>
              </a:rPr>
              <a:t>분포를 통해 성능을 확인하고자 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는 </a:t>
            </a:r>
            <a:r>
              <a:rPr lang="en-US" altLang="ko-KR" sz="1400" dirty="0">
                <a:latin typeface="+mn-ea"/>
              </a:rPr>
              <a:t>Auto Encoder</a:t>
            </a:r>
            <a:r>
              <a:rPr lang="ko-KR" altLang="en-US" sz="1400" dirty="0">
                <a:latin typeface="+mn-ea"/>
              </a:rPr>
              <a:t>의 인코더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 err="1">
                <a:latin typeface="+mn-ea"/>
              </a:rPr>
              <a:t>디코더</a:t>
            </a:r>
            <a:r>
              <a:rPr lang="ko-KR" altLang="en-US" sz="1400" dirty="0">
                <a:latin typeface="+mn-ea"/>
              </a:rPr>
              <a:t> 과정을 거친 입력 데이터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출력 데이터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원본 입력 데이터 간의 차이를 측정하는 값으로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아래와 같이 </a:t>
            </a:r>
            <a:r>
              <a:rPr lang="en-US" altLang="ko-KR" sz="1400" dirty="0">
                <a:latin typeface="+mn-ea"/>
              </a:rPr>
              <a:t>MSE(Mean Square Error)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MAE(Mean Absolute Error)</a:t>
            </a:r>
            <a:r>
              <a:rPr lang="ko-KR" altLang="en-US" sz="1400" dirty="0">
                <a:latin typeface="+mn-ea"/>
              </a:rPr>
              <a:t>로 나타낼 수 있음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Auto-Encoder</a:t>
            </a:r>
            <a:r>
              <a:rPr lang="ko-KR" altLang="en-US" sz="1400" dirty="0">
                <a:latin typeface="+mn-ea"/>
              </a:rPr>
              <a:t>의 특성상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양품일 경우 입력과 출력이 거의 동일하기 때문에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는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에 가까워야 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불량일 경우 입력과 출력이 다르기 때문에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가 양품에 비해 커야 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추후 데이터를 증량하여 분류성능을 측정할 시에는 정확도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정밀도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재현율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및</a:t>
            </a:r>
            <a:r>
              <a:rPr lang="en-US" altLang="ko-KR" sz="1400" dirty="0">
                <a:latin typeface="+mn-ea"/>
              </a:rPr>
              <a:t> F1-score</a:t>
            </a:r>
            <a:r>
              <a:rPr lang="ko-KR" altLang="en-US" sz="1400" dirty="0">
                <a:latin typeface="+mn-ea"/>
              </a:rPr>
              <a:t>를 사용하고자 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이를 위해 </a:t>
            </a:r>
            <a:r>
              <a:rPr lang="en-US" altLang="ko-KR" sz="1400" dirty="0">
                <a:latin typeface="+mn-ea"/>
              </a:rPr>
              <a:t>Confusion Matrix</a:t>
            </a:r>
            <a:r>
              <a:rPr lang="ko-KR" altLang="en-US" sz="1400" dirty="0">
                <a:latin typeface="+mn-ea"/>
              </a:rPr>
              <a:t>를 구성할 예정임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 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적절한 기준 값을 설정하여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가 기준 값 이상일 때는 불량으로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이하일 때는 양품으로 판정하여 </a:t>
            </a:r>
            <a:r>
              <a:rPr lang="en-US" altLang="ko-KR" sz="1400" dirty="0">
                <a:latin typeface="+mn-ea"/>
              </a:rPr>
              <a:t>TP(True Positive)/FP(False Positive)/TN(True Negative)/FN(False Negative)</a:t>
            </a:r>
            <a:r>
              <a:rPr lang="ko-KR" altLang="en-US" sz="1400" dirty="0">
                <a:latin typeface="+mn-ea"/>
              </a:rPr>
              <a:t>를 결정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50220-94B2-E1BD-F12D-E8B95867732E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18</a:t>
            </a:fld>
            <a:endParaRPr lang="ko-KR" altLang="en-US" sz="120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03E8518-BC51-179C-755A-038807D3C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124" y="3524157"/>
            <a:ext cx="2275388" cy="73554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38EA9BC-81C7-6978-6D05-CD1800439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841" y="3524474"/>
            <a:ext cx="2254766" cy="763046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6B8CB21-CA0C-DDC8-5A57-B464AA89C5A7}"/>
              </a:ext>
            </a:extLst>
          </p:cNvPr>
          <p:cNvCxnSpPr>
            <a:cxnSpLocks/>
          </p:cNvCxnSpPr>
          <p:nvPr/>
        </p:nvCxnSpPr>
        <p:spPr>
          <a:xfrm>
            <a:off x="1724731" y="6967276"/>
            <a:ext cx="6644640" cy="0"/>
          </a:xfrm>
          <a:prstGeom prst="line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BD78D60-88DD-BAE3-C3DB-54EE2FF05946}"/>
              </a:ext>
            </a:extLst>
          </p:cNvPr>
          <p:cNvSpPr txBox="1"/>
          <p:nvPr/>
        </p:nvSpPr>
        <p:spPr>
          <a:xfrm>
            <a:off x="8358472" y="6690944"/>
            <a:ext cx="146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Reconstruction</a:t>
            </a:r>
          </a:p>
          <a:p>
            <a:r>
              <a:rPr lang="ko-KR" altLang="en-US" sz="1400" b="1" dirty="0"/>
              <a:t> </a:t>
            </a:r>
            <a:r>
              <a:rPr lang="en-US" altLang="ko-KR" sz="1400" b="1" dirty="0"/>
              <a:t>Error</a:t>
            </a:r>
            <a:endParaRPr lang="ko-KR" altLang="en-US" sz="1400" b="1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FD7384A-CC61-3ED5-9DDF-F4FD1C007414}"/>
              </a:ext>
            </a:extLst>
          </p:cNvPr>
          <p:cNvCxnSpPr>
            <a:cxnSpLocks/>
          </p:cNvCxnSpPr>
          <p:nvPr/>
        </p:nvCxnSpPr>
        <p:spPr>
          <a:xfrm>
            <a:off x="5156773" y="6404242"/>
            <a:ext cx="0" cy="5630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CFB24462-478B-D29A-DEA1-D7E95655B1EB}"/>
              </a:ext>
            </a:extLst>
          </p:cNvPr>
          <p:cNvSpPr/>
          <p:nvPr/>
        </p:nvSpPr>
        <p:spPr>
          <a:xfrm>
            <a:off x="5166932" y="6404242"/>
            <a:ext cx="936755" cy="30777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6058A3-8F42-C374-A59B-DB77B0D7328C}"/>
              </a:ext>
            </a:extLst>
          </p:cNvPr>
          <p:cNvSpPr txBox="1"/>
          <p:nvPr/>
        </p:nvSpPr>
        <p:spPr>
          <a:xfrm>
            <a:off x="4823289" y="6968534"/>
            <a:ext cx="9367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/>
              <a:t>기준</a:t>
            </a:r>
            <a:r>
              <a:rPr lang="en-US" altLang="ko-KR" sz="1300" b="1" dirty="0"/>
              <a:t> </a:t>
            </a:r>
            <a:r>
              <a:rPr lang="ko-KR" altLang="en-US" sz="1300" b="1" dirty="0"/>
              <a:t>값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F40722-76B2-A96F-AB89-28A576987725}"/>
              </a:ext>
            </a:extLst>
          </p:cNvPr>
          <p:cNvSpPr txBox="1"/>
          <p:nvPr/>
        </p:nvSpPr>
        <p:spPr>
          <a:xfrm>
            <a:off x="5490258" y="6644154"/>
            <a:ext cx="7546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불량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71EC7373-8AC7-D31C-D2D0-28E713EA8435}"/>
              </a:ext>
            </a:extLst>
          </p:cNvPr>
          <p:cNvSpPr/>
          <p:nvPr/>
        </p:nvSpPr>
        <p:spPr>
          <a:xfrm flipH="1">
            <a:off x="4209856" y="6613423"/>
            <a:ext cx="936755" cy="2923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BEEB9C-76D2-7548-B48F-AD9E1012BE49}"/>
              </a:ext>
            </a:extLst>
          </p:cNvPr>
          <p:cNvSpPr txBox="1"/>
          <p:nvPr/>
        </p:nvSpPr>
        <p:spPr>
          <a:xfrm>
            <a:off x="4286487" y="6402528"/>
            <a:ext cx="6264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accent1"/>
                </a:solidFill>
              </a:rPr>
              <a:t>양품</a:t>
            </a:r>
          </a:p>
        </p:txBody>
      </p:sp>
    </p:spTree>
    <p:extLst>
      <p:ext uri="{BB962C8B-B14F-4D97-AF65-F5344CB8AC3E}">
        <p14:creationId xmlns:p14="http://schemas.microsoft.com/office/powerpoint/2010/main" val="2818561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9606698" cy="381458"/>
            <a:chOff x="430306" y="1408458"/>
            <a:chExt cx="9606698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4" y="1438991"/>
              <a:ext cx="873264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모델의 학습 곡선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중간 보고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스마트폰 이미지와 라인스캔 카메라 이미지 비교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0E0A40-CEEA-B5B9-15A7-F74216BAB8C2}"/>
              </a:ext>
            </a:extLst>
          </p:cNvPr>
          <p:cNvSpPr txBox="1"/>
          <p:nvPr/>
        </p:nvSpPr>
        <p:spPr>
          <a:xfrm>
            <a:off x="897429" y="1835034"/>
            <a:ext cx="9139575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epoch</a:t>
            </a:r>
            <a:r>
              <a:rPr lang="ko-KR" altLang="en-US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따른 손실 추이 </a:t>
            </a:r>
            <a:r>
              <a:rPr lang="en-US" altLang="ko-KR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(loss function)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스마트폰 이미지의 학습곡선과 라인 스캔 카메라 이미지의 학습 곡선을 비교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두 </a:t>
            </a:r>
            <a:r>
              <a:rPr lang="en-US" altLang="ko-KR" sz="1400" dirty="0">
                <a:latin typeface="+mn-ea"/>
              </a:rPr>
              <a:t>Case </a:t>
            </a:r>
            <a:r>
              <a:rPr lang="ko-KR" altLang="en-US" sz="1400" dirty="0">
                <a:latin typeface="+mn-ea"/>
              </a:rPr>
              <a:t>모두 </a:t>
            </a:r>
            <a:r>
              <a:rPr lang="en-US" altLang="ko-KR" sz="1400" dirty="0">
                <a:latin typeface="+mn-ea"/>
              </a:rPr>
              <a:t>0.1 </a:t>
            </a:r>
            <a:r>
              <a:rPr lang="ko-KR" altLang="en-US" sz="1400" dirty="0">
                <a:latin typeface="+mn-ea"/>
              </a:rPr>
              <a:t>전후의 </a:t>
            </a:r>
            <a:r>
              <a:rPr lang="en-US" altLang="ko-KR" sz="1400" dirty="0">
                <a:latin typeface="+mn-ea"/>
              </a:rPr>
              <a:t>Loss</a:t>
            </a:r>
            <a:r>
              <a:rPr lang="ko-KR" altLang="en-US" sz="1400" dirty="0">
                <a:latin typeface="+mn-ea"/>
              </a:rPr>
              <a:t>를 나타내며 수렴하였음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4221F-F658-A94D-28F1-195DBF75394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19</a:t>
            </a:fld>
            <a:endParaRPr lang="ko-KR" altLang="en-US" sz="1200"/>
          </a:p>
        </p:txBody>
      </p:sp>
      <p:pic>
        <p:nvPicPr>
          <p:cNvPr id="2" name="Picture 33">
            <a:extLst>
              <a:ext uri="{FF2B5EF4-FFF2-40B4-BE49-F238E27FC236}">
                <a16:creationId xmlns:a16="http://schemas.microsoft.com/office/drawing/2014/main" id="{EDAE5088-5C75-ABA6-6D97-4DF7C7D12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28" y="2831949"/>
            <a:ext cx="4091131" cy="32839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35">
            <a:extLst>
              <a:ext uri="{FF2B5EF4-FFF2-40B4-BE49-F238E27FC236}">
                <a16:creationId xmlns:a16="http://schemas.microsoft.com/office/drawing/2014/main" id="{FFBFDBD9-1821-4355-0913-15CF6D02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449" y="2831949"/>
            <a:ext cx="4091131" cy="32319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A06014-83E7-331B-D7FE-B48B4F8CC495}"/>
              </a:ext>
            </a:extLst>
          </p:cNvPr>
          <p:cNvSpPr txBox="1"/>
          <p:nvPr/>
        </p:nvSpPr>
        <p:spPr>
          <a:xfrm>
            <a:off x="1492436" y="6063937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스마트폰 이미지의 학습 곡선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80B89-9A21-2667-E54A-79596B86005A}"/>
              </a:ext>
            </a:extLst>
          </p:cNvPr>
          <p:cNvSpPr txBox="1"/>
          <p:nvPr/>
        </p:nvSpPr>
        <p:spPr>
          <a:xfrm>
            <a:off x="6055565" y="6064935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 스캔 카메라 이미지의 학습 곡선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7574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9537144D-1D25-426B-A3A6-C327E638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A935DB-08EF-4A75-B802-98518BDD91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1A9DC-AC6D-439C-8314-22ADEF175466}"/>
              </a:ext>
            </a:extLst>
          </p:cNvPr>
          <p:cNvSpPr txBox="1"/>
          <p:nvPr/>
        </p:nvSpPr>
        <p:spPr>
          <a:xfrm>
            <a:off x="416434" y="1074267"/>
            <a:ext cx="4608954" cy="83099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4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지능화 파일럿 프로젝트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계획서</a:t>
            </a:r>
            <a:endParaRPr lang="ko-KR" altLang="en-US" sz="24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3D80CE5D-E131-4078-AEE0-337C9DF34BD2}"/>
              </a:ext>
            </a:extLst>
          </p:cNvPr>
          <p:cNvSpPr/>
          <p:nvPr/>
        </p:nvSpPr>
        <p:spPr>
          <a:xfrm rot="16200000" flipV="1">
            <a:off x="1018566" y="2213902"/>
            <a:ext cx="3822149" cy="5026430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112A77-D8D0-4164-AEB9-ACEACA64A949}"/>
              </a:ext>
            </a:extLst>
          </p:cNvPr>
          <p:cNvSpPr txBox="1"/>
          <p:nvPr/>
        </p:nvSpPr>
        <p:spPr>
          <a:xfrm>
            <a:off x="742265" y="2914121"/>
            <a:ext cx="3358612" cy="36338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연구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한계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장치 및 데이터셋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추진 일정</a:t>
            </a:r>
            <a:endParaRPr lang="ko-KR" altLang="en-US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0E9EA-92BB-4DBE-981F-5AD700A21180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51BEF96-9EEA-4871-B419-623BCF59AD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40C53F8-6952-47C3-8722-02C449FB8112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07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C1A96-DA05-2DA7-92CD-BED0BF646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925593E2-F099-85F1-12B7-4E4E2AF39419}"/>
              </a:ext>
            </a:extLst>
          </p:cNvPr>
          <p:cNvGrpSpPr/>
          <p:nvPr/>
        </p:nvGrpSpPr>
        <p:grpSpPr>
          <a:xfrm>
            <a:off x="430306" y="1408458"/>
            <a:ext cx="6163534" cy="381458"/>
            <a:chOff x="430306" y="1408458"/>
            <a:chExt cx="6163534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35CC66B1-FA26-9657-5334-1DED31BBFE28}"/>
                </a:ext>
              </a:extLst>
            </p:cNvPr>
            <p:cNvSpPr txBox="1"/>
            <p:nvPr/>
          </p:nvSpPr>
          <p:spPr>
            <a:xfrm>
              <a:off x="1304364" y="1495738"/>
              <a:ext cx="528947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모델의 학습 곡선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추가 진행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컬러와 흑백 비교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0CC01FD-095F-1427-F1A4-0CDBE129552A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B3CB3265-E6CC-F085-6E15-C03ACF2BDBB3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DA5A6D-EC9E-D5AF-0909-F29FE3A16335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80DB69B-E0C6-A612-6B66-6B2D02105F4D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418DB-62B0-AA2D-D060-02238ABC8424}"/>
              </a:ext>
            </a:extLst>
          </p:cNvPr>
          <p:cNvSpPr txBox="1"/>
          <p:nvPr/>
        </p:nvSpPr>
        <p:spPr>
          <a:xfrm>
            <a:off x="897429" y="1835034"/>
            <a:ext cx="9139575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epoch</a:t>
            </a:r>
            <a:r>
              <a:rPr lang="ko-KR" altLang="en-US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따른 손실 추이 </a:t>
            </a:r>
            <a:r>
              <a:rPr lang="en-US" altLang="ko-KR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(loss function)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컬러 이미지와 흑백 변환 이미지의 학습 곡선을 비교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두 </a:t>
            </a:r>
            <a:r>
              <a:rPr lang="en-US" altLang="ko-KR" sz="1400" dirty="0">
                <a:latin typeface="+mn-ea"/>
              </a:rPr>
              <a:t>Case </a:t>
            </a:r>
            <a:r>
              <a:rPr lang="ko-KR" altLang="en-US" sz="1400" dirty="0">
                <a:latin typeface="+mn-ea"/>
              </a:rPr>
              <a:t>모두 </a:t>
            </a:r>
            <a:r>
              <a:rPr lang="en-US" altLang="ko-KR" sz="1400" dirty="0">
                <a:latin typeface="+mn-ea"/>
              </a:rPr>
              <a:t>0.1 </a:t>
            </a:r>
            <a:r>
              <a:rPr lang="ko-KR" altLang="en-US" sz="1400" dirty="0">
                <a:latin typeface="+mn-ea"/>
              </a:rPr>
              <a:t>전후의 </a:t>
            </a:r>
            <a:r>
              <a:rPr lang="en-US" altLang="ko-KR" sz="1400" dirty="0">
                <a:latin typeface="+mn-ea"/>
              </a:rPr>
              <a:t>Loss</a:t>
            </a:r>
            <a:r>
              <a:rPr lang="ko-KR" altLang="en-US" sz="1400" dirty="0">
                <a:latin typeface="+mn-ea"/>
              </a:rPr>
              <a:t>를 나타내며 수렴하였음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43A3B9-E821-FF49-920B-4F58364908F8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20</a:t>
            </a:fld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1DAB9A-263E-9AD9-DC26-FD6B255A557D}"/>
              </a:ext>
            </a:extLst>
          </p:cNvPr>
          <p:cNvSpPr txBox="1"/>
          <p:nvPr/>
        </p:nvSpPr>
        <p:spPr>
          <a:xfrm>
            <a:off x="1492436" y="6063937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컬러 이미지의 학습 곡선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B990B-0888-7303-FE3A-2BF379BBA94A}"/>
              </a:ext>
            </a:extLst>
          </p:cNvPr>
          <p:cNvSpPr txBox="1"/>
          <p:nvPr/>
        </p:nvSpPr>
        <p:spPr>
          <a:xfrm>
            <a:off x="6055565" y="6064935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흑백 이미지의 학습 곡선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50053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557899" cy="381458"/>
            <a:chOff x="430306" y="1408458"/>
            <a:chExt cx="5557899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68384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제안하는 모델의 성능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스마트폰 이미지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956047" y="1910031"/>
            <a:ext cx="9139575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평가용 양품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불량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를 직접 분석 모델에 넣고 예측한 후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를 계산하여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분포를 비교함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스마트폰 이미지의 경우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아래와 같이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분포에 유의미한 차이가 없었음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93BC6-A972-1BD0-528F-FE6090EFEEE7}"/>
              </a:ext>
            </a:extLst>
          </p:cNvPr>
          <p:cNvSpPr txBox="1"/>
          <p:nvPr/>
        </p:nvSpPr>
        <p:spPr>
          <a:xfrm>
            <a:off x="10247791" y="693449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21</a:t>
            </a:fld>
            <a:endParaRPr lang="ko-KR" altLang="en-US" sz="1200"/>
          </a:p>
        </p:txBody>
      </p:sp>
      <p:pic>
        <p:nvPicPr>
          <p:cNvPr id="2" name="Picture 45">
            <a:extLst>
              <a:ext uri="{FF2B5EF4-FFF2-40B4-BE49-F238E27FC236}">
                <a16:creationId xmlns:a16="http://schemas.microsoft.com/office/drawing/2014/main" id="{47398396-A77E-A827-01EC-B65D272A6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12" y="3899456"/>
            <a:ext cx="4602480" cy="4495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46">
            <a:extLst>
              <a:ext uri="{FF2B5EF4-FFF2-40B4-BE49-F238E27FC236}">
                <a16:creationId xmlns:a16="http://schemas.microsoft.com/office/drawing/2014/main" id="{75D88908-4E20-A8DF-F71A-450023F7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835" y="3893735"/>
            <a:ext cx="4802580" cy="4293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49">
            <a:extLst>
              <a:ext uri="{FF2B5EF4-FFF2-40B4-BE49-F238E27FC236}">
                <a16:creationId xmlns:a16="http://schemas.microsoft.com/office/drawing/2014/main" id="{C6CEEE55-5D3A-A5B3-2E20-C654FB26F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662" y="4482564"/>
            <a:ext cx="3513801" cy="260307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50">
            <a:extLst>
              <a:ext uri="{FF2B5EF4-FFF2-40B4-BE49-F238E27FC236}">
                <a16:creationId xmlns:a16="http://schemas.microsoft.com/office/drawing/2014/main" id="{0378F427-C227-040F-3BB1-2013A92A9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798" y="4517147"/>
            <a:ext cx="3441751" cy="254276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63AC79-3757-F342-C1C8-69770DEC453B}"/>
              </a:ext>
            </a:extLst>
          </p:cNvPr>
          <p:cNvSpPr txBox="1"/>
          <p:nvPr/>
        </p:nvSpPr>
        <p:spPr>
          <a:xfrm>
            <a:off x="1551202" y="7110638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스마트폰 이미지의 양품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E4185-2641-B650-3CD9-06511D526F6E}"/>
              </a:ext>
            </a:extLst>
          </p:cNvPr>
          <p:cNvSpPr txBox="1"/>
          <p:nvPr/>
        </p:nvSpPr>
        <p:spPr>
          <a:xfrm>
            <a:off x="6550498" y="7087036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스마트폰 이미지의 불량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5BF752E-A4EB-F433-26A1-C242E5E78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79401"/>
              </p:ext>
            </p:extLst>
          </p:nvPr>
        </p:nvGraphicFramePr>
        <p:xfrm>
          <a:off x="1806353" y="2861898"/>
          <a:ext cx="696628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032">
                  <a:extLst>
                    <a:ext uri="{9D8B030D-6E8A-4147-A177-3AD203B41FA5}">
                      <a16:colId xmlns:a16="http://schemas.microsoft.com/office/drawing/2014/main" val="2237181365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54007129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67041216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3224196212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994397649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107901136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378357461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03170877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81508145"/>
                    </a:ext>
                  </a:extLst>
                </a:gridCol>
              </a:tblGrid>
              <a:tr h="2676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3289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양품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3350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불량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0.135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0.134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737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237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6093157" cy="381458"/>
            <a:chOff x="430306" y="1408458"/>
            <a:chExt cx="6093157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521909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제안하는 모델의 성능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라인스캔 카메라 이미지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보고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93BC6-A972-1BD0-528F-FE6090EFEEE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22</a:t>
            </a:fld>
            <a:endParaRPr lang="ko-KR" altLang="en-US" sz="1200"/>
          </a:p>
        </p:txBody>
      </p:sp>
      <p:pic>
        <p:nvPicPr>
          <p:cNvPr id="6" name="Picture 51">
            <a:extLst>
              <a:ext uri="{FF2B5EF4-FFF2-40B4-BE49-F238E27FC236}">
                <a16:creationId xmlns:a16="http://schemas.microsoft.com/office/drawing/2014/main" id="{D4B33467-13B4-E9EA-1159-AD99B91FE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28" y="4377772"/>
            <a:ext cx="3535817" cy="263734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52">
            <a:extLst>
              <a:ext uri="{FF2B5EF4-FFF2-40B4-BE49-F238E27FC236}">
                <a16:creationId xmlns:a16="http://schemas.microsoft.com/office/drawing/2014/main" id="{89E9AD8E-057C-E189-8EF2-8CBF9132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169" y="4377772"/>
            <a:ext cx="3564761" cy="26656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53">
            <a:extLst>
              <a:ext uri="{FF2B5EF4-FFF2-40B4-BE49-F238E27FC236}">
                <a16:creationId xmlns:a16="http://schemas.microsoft.com/office/drawing/2014/main" id="{BA453773-4DF5-388F-F76E-91F977F90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14" y="3863060"/>
            <a:ext cx="4541520" cy="4114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Picture 54">
            <a:extLst>
              <a:ext uri="{FF2B5EF4-FFF2-40B4-BE49-F238E27FC236}">
                <a16:creationId xmlns:a16="http://schemas.microsoft.com/office/drawing/2014/main" id="{4E2BFEAE-344C-1C26-9F85-ECB8F76F4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047" y="3863060"/>
            <a:ext cx="4495800" cy="4267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4EB27F-851E-26BC-878C-D4EBFF3E5395}"/>
              </a:ext>
            </a:extLst>
          </p:cNvPr>
          <p:cNvSpPr txBox="1"/>
          <p:nvPr/>
        </p:nvSpPr>
        <p:spPr>
          <a:xfrm>
            <a:off x="1560654" y="7015113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라인스캔 카메라 이미지의 양품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1C2A51-F7A7-48FE-797C-FBB40E1D7FF8}"/>
              </a:ext>
            </a:extLst>
          </p:cNvPr>
          <p:cNvSpPr txBox="1"/>
          <p:nvPr/>
        </p:nvSpPr>
        <p:spPr>
          <a:xfrm>
            <a:off x="6338389" y="7015113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라인스캔 카메라 이미지의 불량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914E36-F2D9-9A8D-A9E1-74265C847B12}"/>
              </a:ext>
            </a:extLst>
          </p:cNvPr>
          <p:cNvSpPr txBox="1"/>
          <p:nvPr/>
        </p:nvSpPr>
        <p:spPr>
          <a:xfrm>
            <a:off x="954272" y="1929169"/>
            <a:ext cx="9139575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평가용 양품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불량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를 직접 분석 모델에 넣고 예측한 후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를 계산하여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분포를 비교함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아래와 같이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분포에 유의미한 차이가 존재</a:t>
            </a:r>
            <a:endParaRPr lang="en-US" altLang="ko-KR" sz="1400" dirty="0">
              <a:latin typeface="+mn-ea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5AEA547-66DA-D1D2-CA5F-6F26C3307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464532"/>
              </p:ext>
            </p:extLst>
          </p:nvPr>
        </p:nvGraphicFramePr>
        <p:xfrm>
          <a:off x="1806353" y="2861898"/>
          <a:ext cx="696628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032">
                  <a:extLst>
                    <a:ext uri="{9D8B030D-6E8A-4147-A177-3AD203B41FA5}">
                      <a16:colId xmlns:a16="http://schemas.microsoft.com/office/drawing/2014/main" val="2237181365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54007129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67041216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3224196212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994397649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107901136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378357461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03170877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81508145"/>
                    </a:ext>
                  </a:extLst>
                </a:gridCol>
              </a:tblGrid>
              <a:tr h="2676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3289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양품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0.008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0.008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0.009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0.008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3350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불량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737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99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CD4A5-4C2B-1C1F-7FA8-A8D6F10D5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3DB3C513-EA45-40FE-6E9F-B6CABD82FD0E}"/>
              </a:ext>
            </a:extLst>
          </p:cNvPr>
          <p:cNvGrpSpPr/>
          <p:nvPr/>
        </p:nvGrpSpPr>
        <p:grpSpPr>
          <a:xfrm>
            <a:off x="430306" y="1408458"/>
            <a:ext cx="6925533" cy="381458"/>
            <a:chOff x="430306" y="1408458"/>
            <a:chExt cx="6925533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C1CDFBB4-E6C4-D273-B4AB-CE5F5B19DC47}"/>
                </a:ext>
              </a:extLst>
            </p:cNvPr>
            <p:cNvSpPr txBox="1"/>
            <p:nvPr/>
          </p:nvSpPr>
          <p:spPr>
            <a:xfrm>
              <a:off x="1304364" y="1443791"/>
              <a:ext cx="605147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제안하는 모델의 성능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라인스캔 카메라 이미지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컬러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841DDEE-539F-07D0-FA55-EC2B07B6920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421D1127-575C-AE0D-8BB5-88B51A6A0F1E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F63A9D-CE92-2F2C-6917-E7FD63C43271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19C684A-FCFF-1DE4-5746-A30331E3C024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진행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432A3-B4E6-5E1D-D858-031DC65802F4}"/>
              </a:ext>
            </a:extLst>
          </p:cNvPr>
          <p:cNvSpPr txBox="1"/>
          <p:nvPr/>
        </p:nvSpPr>
        <p:spPr>
          <a:xfrm>
            <a:off x="10134769" y="7331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23</a:t>
            </a:fld>
            <a:endParaRPr lang="ko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627C82-B971-55C7-6A58-113D0B20C979}"/>
              </a:ext>
            </a:extLst>
          </p:cNvPr>
          <p:cNvSpPr txBox="1"/>
          <p:nvPr/>
        </p:nvSpPr>
        <p:spPr>
          <a:xfrm>
            <a:off x="1560654" y="7269113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컬러 이미지의 양품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54045-79F6-2C2A-FC5B-C8534A8FC2D5}"/>
              </a:ext>
            </a:extLst>
          </p:cNvPr>
          <p:cNvSpPr txBox="1"/>
          <p:nvPr/>
        </p:nvSpPr>
        <p:spPr>
          <a:xfrm>
            <a:off x="6338389" y="7269113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 err="1"/>
              <a:t>컬러이미지의</a:t>
            </a:r>
            <a:r>
              <a:rPr lang="ko-KR" altLang="en-US" sz="1000" dirty="0"/>
              <a:t> 불량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CBFBDF-9878-DF41-9AE6-0FD7AA4BCD1E}"/>
              </a:ext>
            </a:extLst>
          </p:cNvPr>
          <p:cNvSpPr txBox="1"/>
          <p:nvPr/>
        </p:nvSpPr>
        <p:spPr>
          <a:xfrm>
            <a:off x="954272" y="1929169"/>
            <a:ext cx="9139575" cy="1181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평가용 양품 데이터</a:t>
            </a:r>
            <a:r>
              <a:rPr lang="en-US" altLang="ko-KR" sz="1400" dirty="0">
                <a:latin typeface="+mn-ea"/>
              </a:rPr>
              <a:t>(6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불량 데이터</a:t>
            </a:r>
            <a:r>
              <a:rPr lang="en-US" altLang="ko-KR" sz="1400" dirty="0">
                <a:latin typeface="+mn-ea"/>
              </a:rPr>
              <a:t>(6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를 직접 분석 모델에 넣고 예측한 후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를 계산하여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분포를 비교함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아래와 같이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분포에 유의미한 차이가 존재하여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중간 보고에서의 결과와 비교하여 더 개선된 성능을 보임</a:t>
            </a:r>
            <a:endParaRPr lang="en-US" altLang="ko-KR" sz="1400" dirty="0">
              <a:latin typeface="+mn-ea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212128B-448B-B931-E1EA-36B9667D7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197374"/>
              </p:ext>
            </p:extLst>
          </p:nvPr>
        </p:nvGraphicFramePr>
        <p:xfrm>
          <a:off x="1550494" y="3094900"/>
          <a:ext cx="787613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613">
                  <a:extLst>
                    <a:ext uri="{9D8B030D-6E8A-4147-A177-3AD203B41FA5}">
                      <a16:colId xmlns:a16="http://schemas.microsoft.com/office/drawing/2014/main" val="2237181365"/>
                    </a:ext>
                  </a:extLst>
                </a:gridCol>
                <a:gridCol w="787613">
                  <a:extLst>
                    <a:ext uri="{9D8B030D-6E8A-4147-A177-3AD203B41FA5}">
                      <a16:colId xmlns:a16="http://schemas.microsoft.com/office/drawing/2014/main" val="1540071294"/>
                    </a:ext>
                  </a:extLst>
                </a:gridCol>
                <a:gridCol w="787613">
                  <a:extLst>
                    <a:ext uri="{9D8B030D-6E8A-4147-A177-3AD203B41FA5}">
                      <a16:colId xmlns:a16="http://schemas.microsoft.com/office/drawing/2014/main" val="2670412164"/>
                    </a:ext>
                  </a:extLst>
                </a:gridCol>
                <a:gridCol w="787613">
                  <a:extLst>
                    <a:ext uri="{9D8B030D-6E8A-4147-A177-3AD203B41FA5}">
                      <a16:colId xmlns:a16="http://schemas.microsoft.com/office/drawing/2014/main" val="3224196212"/>
                    </a:ext>
                  </a:extLst>
                </a:gridCol>
                <a:gridCol w="787613">
                  <a:extLst>
                    <a:ext uri="{9D8B030D-6E8A-4147-A177-3AD203B41FA5}">
                      <a16:colId xmlns:a16="http://schemas.microsoft.com/office/drawing/2014/main" val="994397649"/>
                    </a:ext>
                  </a:extLst>
                </a:gridCol>
                <a:gridCol w="787613">
                  <a:extLst>
                    <a:ext uri="{9D8B030D-6E8A-4147-A177-3AD203B41FA5}">
                      <a16:colId xmlns:a16="http://schemas.microsoft.com/office/drawing/2014/main" val="2107901136"/>
                    </a:ext>
                  </a:extLst>
                </a:gridCol>
                <a:gridCol w="787613">
                  <a:extLst>
                    <a:ext uri="{9D8B030D-6E8A-4147-A177-3AD203B41FA5}">
                      <a16:colId xmlns:a16="http://schemas.microsoft.com/office/drawing/2014/main" val="3214701071"/>
                    </a:ext>
                  </a:extLst>
                </a:gridCol>
                <a:gridCol w="787613">
                  <a:extLst>
                    <a:ext uri="{9D8B030D-6E8A-4147-A177-3AD203B41FA5}">
                      <a16:colId xmlns:a16="http://schemas.microsoft.com/office/drawing/2014/main" val="1378357461"/>
                    </a:ext>
                  </a:extLst>
                </a:gridCol>
                <a:gridCol w="787613">
                  <a:extLst>
                    <a:ext uri="{9D8B030D-6E8A-4147-A177-3AD203B41FA5}">
                      <a16:colId xmlns:a16="http://schemas.microsoft.com/office/drawing/2014/main" val="2031708774"/>
                    </a:ext>
                  </a:extLst>
                </a:gridCol>
                <a:gridCol w="787613">
                  <a:extLst>
                    <a:ext uri="{9D8B030D-6E8A-4147-A177-3AD203B41FA5}">
                      <a16:colId xmlns:a16="http://schemas.microsoft.com/office/drawing/2014/main" val="181508145"/>
                    </a:ext>
                  </a:extLst>
                </a:gridCol>
              </a:tblGrid>
              <a:tr h="2676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3289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양품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3350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불량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737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885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FEB53-4BC8-B31F-EE8E-BB4484FB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079209BD-779F-4039-572D-C061CC87B3BE}"/>
              </a:ext>
            </a:extLst>
          </p:cNvPr>
          <p:cNvGrpSpPr/>
          <p:nvPr/>
        </p:nvGrpSpPr>
        <p:grpSpPr>
          <a:xfrm>
            <a:off x="430306" y="1408458"/>
            <a:ext cx="6935693" cy="381458"/>
            <a:chOff x="430306" y="1408458"/>
            <a:chExt cx="6935693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E9522F99-F9F7-B740-192C-A2BCEC80B51B}"/>
                </a:ext>
              </a:extLst>
            </p:cNvPr>
            <p:cNvSpPr txBox="1"/>
            <p:nvPr/>
          </p:nvSpPr>
          <p:spPr>
            <a:xfrm>
              <a:off x="1304364" y="1443791"/>
              <a:ext cx="606163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제안하는 모델의 성능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라인스캔 카메라 이미지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흑백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C957A06-BB80-B7C1-907A-8AEA6081542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412F3E11-C667-384B-DB0A-9DEA470BBE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B99C24-8E86-3335-3DDD-B6D202809C3A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8FB51F0-F8AD-7ED8-B50E-BFF0C6688FD9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진행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A622C-BCB7-9FD7-C6AB-59D1DC81353C}"/>
              </a:ext>
            </a:extLst>
          </p:cNvPr>
          <p:cNvSpPr txBox="1"/>
          <p:nvPr/>
        </p:nvSpPr>
        <p:spPr>
          <a:xfrm>
            <a:off x="10134769" y="7331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24</a:t>
            </a:fld>
            <a:endParaRPr lang="ko-KR" altLang="en-US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9ABA87-1E75-2BA8-11E7-754F81C6DE99}"/>
              </a:ext>
            </a:extLst>
          </p:cNvPr>
          <p:cNvSpPr txBox="1"/>
          <p:nvPr/>
        </p:nvSpPr>
        <p:spPr>
          <a:xfrm>
            <a:off x="1560654" y="7269113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흑백 이미지의 양품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BD1C8E-794A-7CDC-3F46-A79396FEC563}"/>
              </a:ext>
            </a:extLst>
          </p:cNvPr>
          <p:cNvSpPr txBox="1"/>
          <p:nvPr/>
        </p:nvSpPr>
        <p:spPr>
          <a:xfrm>
            <a:off x="6338389" y="7269113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흑백 미지의 불량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172700-E6A6-8401-D97F-6570FDD1D752}"/>
              </a:ext>
            </a:extLst>
          </p:cNvPr>
          <p:cNvSpPr txBox="1"/>
          <p:nvPr/>
        </p:nvSpPr>
        <p:spPr>
          <a:xfrm>
            <a:off x="954272" y="1929169"/>
            <a:ext cx="9139575" cy="1181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흑백으로 변환한 이미지들에 대해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평가용 양품 데이터</a:t>
            </a:r>
            <a:r>
              <a:rPr lang="en-US" altLang="ko-KR" sz="1400" dirty="0">
                <a:latin typeface="+mn-ea"/>
              </a:rPr>
              <a:t>(6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불량 데이터</a:t>
            </a:r>
            <a:r>
              <a:rPr lang="en-US" altLang="ko-KR" sz="1400" dirty="0">
                <a:latin typeface="+mn-ea"/>
              </a:rPr>
              <a:t>(6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를 직접 분석 모델에 넣고 예측한 후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를 계산하여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분포를 비교함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아래와 같이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분포에 유의미한 차이가 존재하여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컬러 이미지의 결과와 비교하여 더 개선된 성능을 보임</a:t>
            </a:r>
            <a:endParaRPr lang="en-US" altLang="ko-KR" sz="1400" dirty="0">
              <a:latin typeface="+mn-ea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BE3779A-ADF5-E7FE-7ECD-71A3790A43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571711"/>
              </p:ext>
            </p:extLst>
          </p:nvPr>
        </p:nvGraphicFramePr>
        <p:xfrm>
          <a:off x="1232499" y="3081115"/>
          <a:ext cx="858312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737">
                  <a:extLst>
                    <a:ext uri="{9D8B030D-6E8A-4147-A177-3AD203B41FA5}">
                      <a16:colId xmlns:a16="http://schemas.microsoft.com/office/drawing/2014/main" val="2237181365"/>
                    </a:ext>
                  </a:extLst>
                </a:gridCol>
                <a:gridCol w="743724">
                  <a:extLst>
                    <a:ext uri="{9D8B030D-6E8A-4147-A177-3AD203B41FA5}">
                      <a16:colId xmlns:a16="http://schemas.microsoft.com/office/drawing/2014/main" val="154007129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67041216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24196212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994397649"/>
                    </a:ext>
                  </a:extLst>
                </a:gridCol>
                <a:gridCol w="833120">
                  <a:extLst>
                    <a:ext uri="{9D8B030D-6E8A-4147-A177-3AD203B41FA5}">
                      <a16:colId xmlns:a16="http://schemas.microsoft.com/office/drawing/2014/main" val="2107901136"/>
                    </a:ext>
                  </a:extLst>
                </a:gridCol>
                <a:gridCol w="809403">
                  <a:extLst>
                    <a:ext uri="{9D8B030D-6E8A-4147-A177-3AD203B41FA5}">
                      <a16:colId xmlns:a16="http://schemas.microsoft.com/office/drawing/2014/main" val="3214701071"/>
                    </a:ext>
                  </a:extLst>
                </a:gridCol>
                <a:gridCol w="858312">
                  <a:extLst>
                    <a:ext uri="{9D8B030D-6E8A-4147-A177-3AD203B41FA5}">
                      <a16:colId xmlns:a16="http://schemas.microsoft.com/office/drawing/2014/main" val="1378357461"/>
                    </a:ext>
                  </a:extLst>
                </a:gridCol>
                <a:gridCol w="858312">
                  <a:extLst>
                    <a:ext uri="{9D8B030D-6E8A-4147-A177-3AD203B41FA5}">
                      <a16:colId xmlns:a16="http://schemas.microsoft.com/office/drawing/2014/main" val="2031708774"/>
                    </a:ext>
                  </a:extLst>
                </a:gridCol>
                <a:gridCol w="858312">
                  <a:extLst>
                    <a:ext uri="{9D8B030D-6E8A-4147-A177-3AD203B41FA5}">
                      <a16:colId xmlns:a16="http://schemas.microsoft.com/office/drawing/2014/main" val="181508145"/>
                    </a:ext>
                  </a:extLst>
                </a:gridCol>
              </a:tblGrid>
              <a:tr h="2676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3289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양품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흑백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3350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불량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흑백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737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239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B019C-BF4F-EF2A-7DD2-A2CE7C62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5E3B8BF3-8366-AF60-D452-65E14B01CF0B}"/>
              </a:ext>
            </a:extLst>
          </p:cNvPr>
          <p:cNvGrpSpPr/>
          <p:nvPr/>
        </p:nvGrpSpPr>
        <p:grpSpPr>
          <a:xfrm>
            <a:off x="430306" y="1408458"/>
            <a:ext cx="8342335" cy="381458"/>
            <a:chOff x="430306" y="1408458"/>
            <a:chExt cx="834233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2821ED53-5E27-89DD-7148-464398335BCA}"/>
                </a:ext>
              </a:extLst>
            </p:cNvPr>
            <p:cNvSpPr txBox="1"/>
            <p:nvPr/>
          </p:nvSpPr>
          <p:spPr>
            <a:xfrm>
              <a:off x="1304364" y="1443791"/>
              <a:ext cx="7468277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제안하는 모델의 성능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라인스캔 카메라 이미지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컬러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추가 미세 불량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400DA52-D777-9877-33E9-004528C9EDDF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1050EA85-AE7D-F5D6-DDF5-1E64890DF7D9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6E4DAE-A88F-BA55-411C-6B2C1C092575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A960AB0-A4CD-5D35-9F72-C68D03AEF822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진행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149C3D-B4E3-8A8F-0B6F-6BBE0F255B64}"/>
              </a:ext>
            </a:extLst>
          </p:cNvPr>
          <p:cNvSpPr txBox="1"/>
          <p:nvPr/>
        </p:nvSpPr>
        <p:spPr>
          <a:xfrm>
            <a:off x="10134769" y="711771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25</a:t>
            </a:fld>
            <a:endParaRPr lang="ko-KR" altLang="en-US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11523C-B3D0-E544-0D1F-AFDC18BB62D7}"/>
              </a:ext>
            </a:extLst>
          </p:cNvPr>
          <p:cNvSpPr txBox="1"/>
          <p:nvPr/>
        </p:nvSpPr>
        <p:spPr>
          <a:xfrm>
            <a:off x="1560654" y="7055753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컬러 이미지의 양품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5099A2-20B7-295D-F895-D2EDBE7EDFC7}"/>
              </a:ext>
            </a:extLst>
          </p:cNvPr>
          <p:cNvSpPr txBox="1"/>
          <p:nvPr/>
        </p:nvSpPr>
        <p:spPr>
          <a:xfrm>
            <a:off x="6338389" y="7055753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컬러 이미지의 미세 불량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1194A2-B2F4-F9E9-CFBC-A476DDF78378}"/>
              </a:ext>
            </a:extLst>
          </p:cNvPr>
          <p:cNvSpPr txBox="1"/>
          <p:nvPr/>
        </p:nvSpPr>
        <p:spPr>
          <a:xfrm>
            <a:off x="954272" y="1929169"/>
            <a:ext cx="9139575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흑백으로 변환한 이미지들에 대해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평가용 양품 데이터</a:t>
            </a:r>
            <a:r>
              <a:rPr lang="en-US" altLang="ko-KR" sz="1400" dirty="0">
                <a:latin typeface="+mn-ea"/>
              </a:rPr>
              <a:t>(6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추가 미세 불량 데이터</a:t>
            </a:r>
            <a:r>
              <a:rPr lang="en-US" altLang="ko-KR" sz="1400" dirty="0">
                <a:latin typeface="+mn-ea"/>
              </a:rPr>
              <a:t>(6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를 분석 모델에 넣고 예측한 후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를 계산하여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분포를 비교함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아래와 같이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분포에 유의미한 차이가 없음</a:t>
            </a:r>
            <a:endParaRPr lang="en-US" altLang="ko-KR" sz="1400" dirty="0">
              <a:latin typeface="+mn-ea"/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AE11C3F5-B6A1-1564-99E1-6AC51A403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864757"/>
              </p:ext>
            </p:extLst>
          </p:nvPr>
        </p:nvGraphicFramePr>
        <p:xfrm>
          <a:off x="1304364" y="2886068"/>
          <a:ext cx="8266357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329">
                  <a:extLst>
                    <a:ext uri="{9D8B030D-6E8A-4147-A177-3AD203B41FA5}">
                      <a16:colId xmlns:a16="http://schemas.microsoft.com/office/drawing/2014/main" val="2237181365"/>
                    </a:ext>
                  </a:extLst>
                </a:gridCol>
                <a:gridCol w="765178">
                  <a:extLst>
                    <a:ext uri="{9D8B030D-6E8A-4147-A177-3AD203B41FA5}">
                      <a16:colId xmlns:a16="http://schemas.microsoft.com/office/drawing/2014/main" val="1540071294"/>
                    </a:ext>
                  </a:extLst>
                </a:gridCol>
                <a:gridCol w="847900">
                  <a:extLst>
                    <a:ext uri="{9D8B030D-6E8A-4147-A177-3AD203B41FA5}">
                      <a16:colId xmlns:a16="http://schemas.microsoft.com/office/drawing/2014/main" val="2670412164"/>
                    </a:ext>
                  </a:extLst>
                </a:gridCol>
                <a:gridCol w="796199">
                  <a:extLst>
                    <a:ext uri="{9D8B030D-6E8A-4147-A177-3AD203B41FA5}">
                      <a16:colId xmlns:a16="http://schemas.microsoft.com/office/drawing/2014/main" val="3224196212"/>
                    </a:ext>
                  </a:extLst>
                </a:gridCol>
                <a:gridCol w="837560">
                  <a:extLst>
                    <a:ext uri="{9D8B030D-6E8A-4147-A177-3AD203B41FA5}">
                      <a16:colId xmlns:a16="http://schemas.microsoft.com/office/drawing/2014/main" val="994397649"/>
                    </a:ext>
                  </a:extLst>
                </a:gridCol>
                <a:gridCol w="858241">
                  <a:extLst>
                    <a:ext uri="{9D8B030D-6E8A-4147-A177-3AD203B41FA5}">
                      <a16:colId xmlns:a16="http://schemas.microsoft.com/office/drawing/2014/main" val="2107901136"/>
                    </a:ext>
                  </a:extLst>
                </a:gridCol>
                <a:gridCol w="827220">
                  <a:extLst>
                    <a:ext uri="{9D8B030D-6E8A-4147-A177-3AD203B41FA5}">
                      <a16:colId xmlns:a16="http://schemas.microsoft.com/office/drawing/2014/main" val="3214701071"/>
                    </a:ext>
                  </a:extLst>
                </a:gridCol>
                <a:gridCol w="868581">
                  <a:extLst>
                    <a:ext uri="{9D8B030D-6E8A-4147-A177-3AD203B41FA5}">
                      <a16:colId xmlns:a16="http://schemas.microsoft.com/office/drawing/2014/main" val="1378357461"/>
                    </a:ext>
                  </a:extLst>
                </a:gridCol>
                <a:gridCol w="775519">
                  <a:extLst>
                    <a:ext uri="{9D8B030D-6E8A-4147-A177-3AD203B41FA5}">
                      <a16:colId xmlns:a16="http://schemas.microsoft.com/office/drawing/2014/main" val="2031708774"/>
                    </a:ext>
                  </a:extLst>
                </a:gridCol>
                <a:gridCol w="773630">
                  <a:extLst>
                    <a:ext uri="{9D8B030D-6E8A-4147-A177-3AD203B41FA5}">
                      <a16:colId xmlns:a16="http://schemas.microsoft.com/office/drawing/2014/main" val="181508145"/>
                    </a:ext>
                  </a:extLst>
                </a:gridCol>
              </a:tblGrid>
              <a:tr h="2676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3289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양품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3350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미세불량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737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49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99E4-F3E6-451F-C0CC-96F68AAC9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04F4879-8ABE-DB88-A193-7D297545F383}"/>
              </a:ext>
            </a:extLst>
          </p:cNvPr>
          <p:cNvGrpSpPr/>
          <p:nvPr/>
        </p:nvGrpSpPr>
        <p:grpSpPr>
          <a:xfrm>
            <a:off x="430306" y="1408458"/>
            <a:ext cx="9211534" cy="381458"/>
            <a:chOff x="430306" y="1408458"/>
            <a:chExt cx="9211534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5C9F1F71-9CC5-DCE1-7502-FB2FFA3ECCB5}"/>
                </a:ext>
              </a:extLst>
            </p:cNvPr>
            <p:cNvSpPr txBox="1"/>
            <p:nvPr/>
          </p:nvSpPr>
          <p:spPr>
            <a:xfrm>
              <a:off x="1304364" y="1443791"/>
              <a:ext cx="833747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제안하는 모델의 성능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라인스캔 카메라 이미지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흑백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추가 미세 불량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E12F6BB-07BB-295C-B74F-5EBB2A14ED83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E7E4DBA0-31BC-4A20-0149-5D047F84EE8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4F12F2-000F-78D6-A8AC-DDDF726414C6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4262577-7D6B-E66B-FE88-CA459321E571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진행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8C5B0-40F7-7F34-939F-BAF59FD7B2A4}"/>
              </a:ext>
            </a:extLst>
          </p:cNvPr>
          <p:cNvSpPr txBox="1"/>
          <p:nvPr/>
        </p:nvSpPr>
        <p:spPr>
          <a:xfrm>
            <a:off x="10134769" y="711771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26</a:t>
            </a:fld>
            <a:endParaRPr lang="ko-KR" altLang="en-US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2733AC-55EA-1EF7-9F7D-58103EAE94BD}"/>
              </a:ext>
            </a:extLst>
          </p:cNvPr>
          <p:cNvSpPr txBox="1"/>
          <p:nvPr/>
        </p:nvSpPr>
        <p:spPr>
          <a:xfrm>
            <a:off x="1560654" y="7055753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흑백 이미지의 양품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B5F737-76D5-A3BA-7165-ED4B0E5EFA55}"/>
              </a:ext>
            </a:extLst>
          </p:cNvPr>
          <p:cNvSpPr txBox="1"/>
          <p:nvPr/>
        </p:nvSpPr>
        <p:spPr>
          <a:xfrm>
            <a:off x="6338389" y="7055753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흑백 이미지의 미세 불량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4EC705-FB62-C6AE-505F-C9D71600182D}"/>
              </a:ext>
            </a:extLst>
          </p:cNvPr>
          <p:cNvSpPr txBox="1"/>
          <p:nvPr/>
        </p:nvSpPr>
        <p:spPr>
          <a:xfrm>
            <a:off x="954272" y="1929169"/>
            <a:ext cx="9139575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평가용 양품 데이터</a:t>
            </a:r>
            <a:r>
              <a:rPr lang="en-US" altLang="ko-KR" sz="1400" dirty="0">
                <a:latin typeface="+mn-ea"/>
              </a:rPr>
              <a:t>(6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추가 미세 불량 데이터</a:t>
            </a:r>
            <a:r>
              <a:rPr lang="en-US" altLang="ko-KR" sz="1400" dirty="0">
                <a:latin typeface="+mn-ea"/>
              </a:rPr>
              <a:t>(6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를 분석 모델에 넣고 예측한 후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를 계산하여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분포를 비교함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아래와 같이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분포에 유의미한 차이가 없음</a:t>
            </a:r>
            <a:endParaRPr lang="en-US" altLang="ko-KR" sz="1400" dirty="0">
              <a:latin typeface="+mn-ea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19868DDF-827D-9524-A31F-0E9097D01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025303"/>
              </p:ext>
            </p:extLst>
          </p:nvPr>
        </p:nvGraphicFramePr>
        <p:xfrm>
          <a:off x="1304364" y="2802671"/>
          <a:ext cx="8266357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329">
                  <a:extLst>
                    <a:ext uri="{9D8B030D-6E8A-4147-A177-3AD203B41FA5}">
                      <a16:colId xmlns:a16="http://schemas.microsoft.com/office/drawing/2014/main" val="2237181365"/>
                    </a:ext>
                  </a:extLst>
                </a:gridCol>
                <a:gridCol w="765178">
                  <a:extLst>
                    <a:ext uri="{9D8B030D-6E8A-4147-A177-3AD203B41FA5}">
                      <a16:colId xmlns:a16="http://schemas.microsoft.com/office/drawing/2014/main" val="1540071294"/>
                    </a:ext>
                  </a:extLst>
                </a:gridCol>
                <a:gridCol w="847900">
                  <a:extLst>
                    <a:ext uri="{9D8B030D-6E8A-4147-A177-3AD203B41FA5}">
                      <a16:colId xmlns:a16="http://schemas.microsoft.com/office/drawing/2014/main" val="2670412164"/>
                    </a:ext>
                  </a:extLst>
                </a:gridCol>
                <a:gridCol w="796199">
                  <a:extLst>
                    <a:ext uri="{9D8B030D-6E8A-4147-A177-3AD203B41FA5}">
                      <a16:colId xmlns:a16="http://schemas.microsoft.com/office/drawing/2014/main" val="3224196212"/>
                    </a:ext>
                  </a:extLst>
                </a:gridCol>
                <a:gridCol w="837560">
                  <a:extLst>
                    <a:ext uri="{9D8B030D-6E8A-4147-A177-3AD203B41FA5}">
                      <a16:colId xmlns:a16="http://schemas.microsoft.com/office/drawing/2014/main" val="994397649"/>
                    </a:ext>
                  </a:extLst>
                </a:gridCol>
                <a:gridCol w="858241">
                  <a:extLst>
                    <a:ext uri="{9D8B030D-6E8A-4147-A177-3AD203B41FA5}">
                      <a16:colId xmlns:a16="http://schemas.microsoft.com/office/drawing/2014/main" val="2107901136"/>
                    </a:ext>
                  </a:extLst>
                </a:gridCol>
                <a:gridCol w="827220">
                  <a:extLst>
                    <a:ext uri="{9D8B030D-6E8A-4147-A177-3AD203B41FA5}">
                      <a16:colId xmlns:a16="http://schemas.microsoft.com/office/drawing/2014/main" val="3214701071"/>
                    </a:ext>
                  </a:extLst>
                </a:gridCol>
                <a:gridCol w="868581">
                  <a:extLst>
                    <a:ext uri="{9D8B030D-6E8A-4147-A177-3AD203B41FA5}">
                      <a16:colId xmlns:a16="http://schemas.microsoft.com/office/drawing/2014/main" val="1378357461"/>
                    </a:ext>
                  </a:extLst>
                </a:gridCol>
                <a:gridCol w="775519">
                  <a:extLst>
                    <a:ext uri="{9D8B030D-6E8A-4147-A177-3AD203B41FA5}">
                      <a16:colId xmlns:a16="http://schemas.microsoft.com/office/drawing/2014/main" val="2031708774"/>
                    </a:ext>
                  </a:extLst>
                </a:gridCol>
                <a:gridCol w="773630">
                  <a:extLst>
                    <a:ext uri="{9D8B030D-6E8A-4147-A177-3AD203B41FA5}">
                      <a16:colId xmlns:a16="http://schemas.microsoft.com/office/drawing/2014/main" val="181508145"/>
                    </a:ext>
                  </a:extLst>
                </a:gridCol>
              </a:tblGrid>
              <a:tr h="2676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3289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양품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흑백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3350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미세불량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흑백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737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266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6093157" cy="381458"/>
            <a:chOff x="430306" y="1408458"/>
            <a:chExt cx="6093157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521909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 비교 및 분석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93BC6-A972-1BD0-528F-FE6090EFEEE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27</a:t>
            </a:fld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914E36-F2D9-9A8D-A9E1-74265C847B12}"/>
              </a:ext>
            </a:extLst>
          </p:cNvPr>
          <p:cNvSpPr txBox="1"/>
          <p:nvPr/>
        </p:nvSpPr>
        <p:spPr>
          <a:xfrm>
            <a:off x="954272" y="1929169"/>
            <a:ext cx="9443711" cy="5382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양품과 불량의 </a:t>
            </a:r>
            <a:r>
              <a:rPr lang="en-US" altLang="ko-KR" sz="1400" dirty="0">
                <a:latin typeface="+mn-ea"/>
              </a:rPr>
              <a:t>reconstruction error </a:t>
            </a:r>
            <a:r>
              <a:rPr lang="ko-KR" altLang="en-US" sz="1400" dirty="0">
                <a:latin typeface="+mn-ea"/>
              </a:rPr>
              <a:t>분포를 비교한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결과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라인 스캔 카메라 이미지에서 유의미한 차이가 발생하였음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반면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같은 모델을 적용한 스마트폰 카메라의 이미지에서는 유의미한 차이가 발생하지 않았는데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이는 고가의 고화질 카메라 및 고가의 조명을 활용한 라인 스캔 카메라 시스템에 비해 스마트폰 카메라의 열악한 촬영 조건이 문제가 되었을 것이라 추정함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다만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현재 </a:t>
            </a:r>
            <a:r>
              <a:rPr lang="en-US" altLang="ko-KR" sz="1400" dirty="0">
                <a:latin typeface="+mn-ea"/>
              </a:rPr>
              <a:t>40</a:t>
            </a:r>
            <a:r>
              <a:rPr lang="ko-KR" altLang="en-US" sz="1400" dirty="0">
                <a:latin typeface="+mn-ea"/>
              </a:rPr>
              <a:t>개의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시료로 수행한 결과이므로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추후 수량을 충분히 증량하여 모델의 정확성을 높여보고자 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분류를 용이하게 하기 위해 쉽게 눈에 띄는 불량을 만들어 구분하였으나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추후에는 더 작은 불량 및 다양한 형태의 불량을 적용할 필요가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2CE5D7-877C-3FFC-9F6F-FAB332587E91}"/>
              </a:ext>
            </a:extLst>
          </p:cNvPr>
          <p:cNvSpPr txBox="1"/>
          <p:nvPr/>
        </p:nvSpPr>
        <p:spPr>
          <a:xfrm>
            <a:off x="1536755" y="6118900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스마트폰으로 촬영한 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93FB19-909F-7CBE-6244-F30EF2B3DE4D}"/>
              </a:ext>
            </a:extLst>
          </p:cNvPr>
          <p:cNvSpPr txBox="1"/>
          <p:nvPr/>
        </p:nvSpPr>
        <p:spPr>
          <a:xfrm>
            <a:off x="4698727" y="6122098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 스캔 카메라로 촬영한 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0557F1-A509-B735-4C7B-3008B3C3932B}"/>
              </a:ext>
            </a:extLst>
          </p:cNvPr>
          <p:cNvSpPr txBox="1"/>
          <p:nvPr/>
        </p:nvSpPr>
        <p:spPr>
          <a:xfrm>
            <a:off x="8536669" y="6074283"/>
            <a:ext cx="1475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불량 시료 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98215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8957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추진 일정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67620" y="4144817"/>
            <a:ext cx="4999387" cy="381458"/>
            <a:chOff x="627765" y="1408458"/>
            <a:chExt cx="364703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253054" y="1458997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추진 일정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627765" y="1408458"/>
              <a:ext cx="532521" cy="381458"/>
              <a:chOff x="6409372" y="6884181"/>
              <a:chExt cx="487296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528327" y="6765226"/>
                <a:ext cx="249385" cy="48729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628132" y="6904142"/>
                <a:ext cx="193263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55287" y="1482580"/>
            <a:ext cx="4993082" cy="381458"/>
            <a:chOff x="430306" y="1408458"/>
            <a:chExt cx="4993082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287457" y="1458998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 현황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19211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B265D3D-B2BB-3BD8-A1A9-70B5F1EE0EF9}"/>
              </a:ext>
            </a:extLst>
          </p:cNvPr>
          <p:cNvSpPr txBox="1"/>
          <p:nvPr/>
        </p:nvSpPr>
        <p:spPr>
          <a:xfrm>
            <a:off x="921448" y="1932978"/>
            <a:ext cx="9139575" cy="2022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촬영 시스템 구성 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스마트폰 카메라를 이용해서 이미지를 수집하고 선행 평가를 진행함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이미지 수집 장치인 라인 스캔 카메라의 촬영 시스템을 구성하고 실제 이미지를 획득함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두 가지 방법으로 수집한 이미지를 </a:t>
            </a:r>
            <a:r>
              <a:rPr lang="en-US" altLang="ko-KR" sz="1400" dirty="0">
                <a:latin typeface="+mn-ea"/>
              </a:rPr>
              <a:t>Auto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Encoder</a:t>
            </a:r>
            <a:r>
              <a:rPr lang="ko-KR" altLang="en-US" sz="1400" dirty="0">
                <a:latin typeface="+mn-ea"/>
              </a:rPr>
              <a:t> 모델로 학습 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결과를 비교하였을 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라인 스캔 카메라로 촬영한 이미지에서 유의미한 결과가 나타남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추후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더 많은 시료의 이미지를 확보하여 성능을 평가하고자 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현재 만들어낸 불량의 형태 뿐만 아니라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다양한 형태의 불량을 추가하여 성능을 확인해볼 필요가 있으며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해당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이외에도 다른 </a:t>
            </a:r>
            <a:r>
              <a:rPr lang="en-US" altLang="ko-KR" sz="1400" dirty="0">
                <a:latin typeface="+mn-ea"/>
              </a:rPr>
              <a:t>PCB</a:t>
            </a:r>
            <a:r>
              <a:rPr lang="ko-KR" altLang="en-US" sz="1400" dirty="0">
                <a:latin typeface="+mn-ea"/>
              </a:rPr>
              <a:t>를 적용하여 성능을 확인해볼 필요가 있음</a:t>
            </a:r>
            <a:endParaRPr lang="en-US" altLang="ko-KR" sz="1400" dirty="0"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37AC321-78C2-2D67-F388-04214ACB3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474328"/>
              </p:ext>
            </p:extLst>
          </p:nvPr>
        </p:nvGraphicFramePr>
        <p:xfrm>
          <a:off x="3011442" y="4661835"/>
          <a:ext cx="7250064" cy="2366137"/>
        </p:xfrm>
        <a:graphic>
          <a:graphicData uri="http://schemas.openxmlformats.org/drawingml/2006/table">
            <a:tbl>
              <a:tblPr/>
              <a:tblGrid>
                <a:gridCol w="651952">
                  <a:extLst>
                    <a:ext uri="{9D8B030D-6E8A-4147-A177-3AD203B41FA5}">
                      <a16:colId xmlns:a16="http://schemas.microsoft.com/office/drawing/2014/main" val="3687250223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42442303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933874112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1665974413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2862654904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4139504598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2441746076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1151471371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2425440887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3083718529"/>
                    </a:ext>
                  </a:extLst>
                </a:gridCol>
                <a:gridCol w="476968">
                  <a:extLst>
                    <a:ext uri="{9D8B030D-6E8A-4147-A177-3AD203B41FA5}">
                      <a16:colId xmlns:a16="http://schemas.microsoft.com/office/drawing/2014/main" val="3186911550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1023283955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1929565525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1093489561"/>
                    </a:ext>
                  </a:extLst>
                </a:gridCol>
                <a:gridCol w="476968">
                  <a:extLst>
                    <a:ext uri="{9D8B030D-6E8A-4147-A177-3AD203B41FA5}">
                      <a16:colId xmlns:a16="http://schemas.microsoft.com/office/drawing/2014/main" val="1449636439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22928"/>
                  </a:ext>
                </a:extLst>
              </a:tr>
              <a:tr h="285246">
                <a:tc gridSpan="4">
                  <a:txBody>
                    <a:bodyPr/>
                    <a:lstStyle/>
                    <a:p>
                      <a:pPr marL="0" marR="0" lvl="0" indent="0" algn="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중간 발표</a:t>
                      </a: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실험결과</a:t>
                      </a: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프로젝트 발표</a:t>
                      </a: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발표자료 완성</a:t>
                      </a: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추가 보완 및 논문 완성</a:t>
                      </a:r>
                      <a:endParaRPr lang="en-US" altLang="ko-KR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72194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17716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03692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60223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8558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94798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081865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997A1EF-4693-3C1C-2CE1-73075B90F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098657"/>
              </p:ext>
            </p:extLst>
          </p:nvPr>
        </p:nvGraphicFramePr>
        <p:xfrm>
          <a:off x="636587" y="4661835"/>
          <a:ext cx="2263096" cy="2366137"/>
        </p:xfrm>
        <a:graphic>
          <a:graphicData uri="http://schemas.openxmlformats.org/drawingml/2006/table">
            <a:tbl>
              <a:tblPr/>
              <a:tblGrid>
                <a:gridCol w="2263096">
                  <a:extLst>
                    <a:ext uri="{9D8B030D-6E8A-4147-A177-3AD203B41FA5}">
                      <a16:colId xmlns:a16="http://schemas.microsoft.com/office/drawing/2014/main" val="3602405303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추진 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599674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수업 진행 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511466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 선정 및 제목 결정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9260381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연구 및 기술 조사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827741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방법론 확정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72354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프로토타입 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323262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 및 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394945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발표자료 및 논문 작성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7263487"/>
                  </a:ext>
                </a:extLst>
              </a:tr>
            </a:tbl>
          </a:graphicData>
        </a:graphic>
      </p:graphicFrame>
      <p:sp>
        <p:nvSpPr>
          <p:cNvPr id="5" name="순서도: 병합 4">
            <a:extLst>
              <a:ext uri="{FF2B5EF4-FFF2-40B4-BE49-F238E27FC236}">
                <a16:creationId xmlns:a16="http://schemas.microsoft.com/office/drawing/2014/main" id="{386301F6-6788-41C2-6119-2D87ADC6EB3B}"/>
              </a:ext>
            </a:extLst>
          </p:cNvPr>
          <p:cNvSpPr/>
          <p:nvPr/>
        </p:nvSpPr>
        <p:spPr>
          <a:xfrm>
            <a:off x="4764038" y="4478750"/>
            <a:ext cx="133473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병합 6">
            <a:extLst>
              <a:ext uri="{FF2B5EF4-FFF2-40B4-BE49-F238E27FC236}">
                <a16:creationId xmlns:a16="http://schemas.microsoft.com/office/drawing/2014/main" id="{3D72D271-7F46-8637-EC77-625F38324D85}"/>
              </a:ext>
            </a:extLst>
          </p:cNvPr>
          <p:cNvSpPr/>
          <p:nvPr/>
        </p:nvSpPr>
        <p:spPr>
          <a:xfrm>
            <a:off x="6187082" y="4478750"/>
            <a:ext cx="133473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병합 7">
            <a:extLst>
              <a:ext uri="{FF2B5EF4-FFF2-40B4-BE49-F238E27FC236}">
                <a16:creationId xmlns:a16="http://schemas.microsoft.com/office/drawing/2014/main" id="{971A7B71-771D-CB96-C951-1D64D388D228}"/>
              </a:ext>
            </a:extLst>
          </p:cNvPr>
          <p:cNvSpPr/>
          <p:nvPr/>
        </p:nvSpPr>
        <p:spPr>
          <a:xfrm>
            <a:off x="9033171" y="4490460"/>
            <a:ext cx="133473" cy="159663"/>
          </a:xfrm>
          <a:prstGeom prst="flowChartMerg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B398B3E-3180-B6F7-C6A0-4176C5B5A0CE}"/>
              </a:ext>
            </a:extLst>
          </p:cNvPr>
          <p:cNvCxnSpPr>
            <a:cxnSpLocks/>
          </p:cNvCxnSpPr>
          <p:nvPr/>
        </p:nvCxnSpPr>
        <p:spPr>
          <a:xfrm>
            <a:off x="4120682" y="6304953"/>
            <a:ext cx="964274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BD53F77-9CC2-3274-6776-56A910FABC1D}"/>
              </a:ext>
            </a:extLst>
          </p:cNvPr>
          <p:cNvCxnSpPr>
            <a:cxnSpLocks/>
          </p:cNvCxnSpPr>
          <p:nvPr/>
        </p:nvCxnSpPr>
        <p:spPr>
          <a:xfrm>
            <a:off x="3647062" y="5453743"/>
            <a:ext cx="947240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644DF96-6170-EEAA-BD34-267049CBFBEE}"/>
              </a:ext>
            </a:extLst>
          </p:cNvPr>
          <p:cNvCxnSpPr>
            <a:cxnSpLocks/>
          </p:cNvCxnSpPr>
          <p:nvPr/>
        </p:nvCxnSpPr>
        <p:spPr>
          <a:xfrm>
            <a:off x="3647062" y="5751109"/>
            <a:ext cx="947240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9549432-E38D-7235-E600-71E559D8B864}"/>
              </a:ext>
            </a:extLst>
          </p:cNvPr>
          <p:cNvCxnSpPr>
            <a:cxnSpLocks/>
          </p:cNvCxnSpPr>
          <p:nvPr/>
        </p:nvCxnSpPr>
        <p:spPr>
          <a:xfrm>
            <a:off x="4120682" y="6041041"/>
            <a:ext cx="473620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F43201E-A2AC-5AD2-86CB-A9B880B0278B}"/>
              </a:ext>
            </a:extLst>
          </p:cNvPr>
          <p:cNvCxnSpPr>
            <a:cxnSpLocks/>
          </p:cNvCxnSpPr>
          <p:nvPr/>
        </p:nvCxnSpPr>
        <p:spPr>
          <a:xfrm>
            <a:off x="5084956" y="6602319"/>
            <a:ext cx="2308303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FFA1B9F-4953-4D6A-32BA-29A9769A3806}"/>
              </a:ext>
            </a:extLst>
          </p:cNvPr>
          <p:cNvCxnSpPr>
            <a:cxnSpLocks/>
          </p:cNvCxnSpPr>
          <p:nvPr/>
        </p:nvCxnSpPr>
        <p:spPr>
          <a:xfrm>
            <a:off x="6017942" y="6877383"/>
            <a:ext cx="3282175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692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673784" y="3196841"/>
            <a:ext cx="5344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ko-KR" altLang="en-US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F2C56C-2670-C2E1-7291-9AB8D02D6D0F}"/>
              </a:ext>
            </a:extLst>
          </p:cNvPr>
          <p:cNvSpPr txBox="1"/>
          <p:nvPr/>
        </p:nvSpPr>
        <p:spPr>
          <a:xfrm>
            <a:off x="2673784" y="1473236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0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지능화 파일럿 프로젝트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F13B96-D580-1D75-E893-816DDF3F41CE}"/>
              </a:ext>
            </a:extLst>
          </p:cNvPr>
          <p:cNvSpPr txBox="1"/>
          <p:nvPr/>
        </p:nvSpPr>
        <p:spPr>
          <a:xfrm>
            <a:off x="3095075" y="1890342"/>
            <a:ext cx="4501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계획서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DF064-81ED-96CC-6653-193FC1FB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FD6793-2853-FEC1-6B17-EB02294B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A95A64-1FDE-38F7-F77F-DEC14A7DBC0F}"/>
              </a:ext>
            </a:extLst>
          </p:cNvPr>
          <p:cNvSpPr txBox="1"/>
          <p:nvPr/>
        </p:nvSpPr>
        <p:spPr>
          <a:xfrm>
            <a:off x="758011" y="1868808"/>
            <a:ext cx="9704714" cy="231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왜 라인스캔 카메라를 활용하는가</a:t>
            </a:r>
            <a:r>
              <a:rPr lang="en-US" altLang="ko-KR" sz="1400" dirty="0">
                <a:latin typeface="+mn-ea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고속으로 움직이는 물체의 이미지를 획득하기에 용이하며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특히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길이가 긴 물체의 불량 검출에 유용하게 사용될 수 있음 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+mn-ea"/>
              </a:rPr>
              <a:t>2D</a:t>
            </a:r>
            <a:r>
              <a:rPr lang="ko-KR" altLang="en-US" sz="1400" dirty="0">
                <a:latin typeface="+mn-ea"/>
              </a:rPr>
              <a:t> 이미지 획득 시 발생할 수 있는 이미지 왜곡 방지할 수 있으며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/>
              <a:t>조명을 선</a:t>
            </a:r>
            <a:r>
              <a:rPr lang="en-US" altLang="ko-KR" sz="1400" dirty="0"/>
              <a:t>(line) </a:t>
            </a:r>
            <a:r>
              <a:rPr lang="ko-KR" altLang="en-US" sz="1400" dirty="0"/>
              <a:t>단위로 조절할 수 있어 검사 영역 전체에서 균일한 이미지를 얻는 데 효과적</a:t>
            </a:r>
            <a:r>
              <a:rPr lang="ko-KR" altLang="en-US" sz="1400" dirty="0">
                <a:latin typeface="+mn-ea"/>
              </a:rPr>
              <a:t>임 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u="sng" dirty="0">
                <a:solidFill>
                  <a:srgbClr val="0070C0"/>
                </a:solidFill>
                <a:latin typeface="+mn-ea"/>
              </a:rPr>
              <a:t>이동하는 물체에 대해 라인 스캔 카메라를 활용하여 이미지를 획득하는 것이 가능하다면</a:t>
            </a:r>
            <a:r>
              <a:rPr lang="en-US" altLang="ko-KR" sz="1400" u="sng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400" u="sng" dirty="0">
                <a:solidFill>
                  <a:srgbClr val="0070C0"/>
                </a:solidFill>
                <a:latin typeface="+mn-ea"/>
              </a:rPr>
              <a:t>물체의 길이에 구애 받지 않고 균일한 이미지를 효과적으로 획득하여 불량을 검출할 수 있음</a:t>
            </a:r>
            <a:endParaRPr lang="en-US" altLang="ko-KR" sz="1400" u="sng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5D3ACB-BB5A-B5AC-2B31-9AD40AD1533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</a:t>
            </a:fld>
            <a:endParaRPr lang="ko-KR" altLang="en-US" sz="1200"/>
          </a:p>
        </p:txBody>
      </p:sp>
      <p:pic>
        <p:nvPicPr>
          <p:cNvPr id="5" name="Picture 22">
            <a:extLst>
              <a:ext uri="{FF2B5EF4-FFF2-40B4-BE49-F238E27FC236}">
                <a16:creationId xmlns:a16="http://schemas.microsoft.com/office/drawing/2014/main" id="{DA563F2B-20D6-CD12-65E1-55F836069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4" y="4481287"/>
            <a:ext cx="4324049" cy="21077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AA958F-2AFF-022F-172D-C599FC14D842}"/>
              </a:ext>
            </a:extLst>
          </p:cNvPr>
          <p:cNvSpPr txBox="1"/>
          <p:nvPr/>
        </p:nvSpPr>
        <p:spPr>
          <a:xfrm>
            <a:off x="1455156" y="6639092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[Area Scan </a:t>
            </a:r>
            <a:r>
              <a:rPr lang="ko-KR" altLang="en-US" sz="1000" dirty="0"/>
              <a:t>방식과 </a:t>
            </a:r>
            <a:r>
              <a:rPr lang="en-US" altLang="ko-KR" sz="1000" dirty="0"/>
              <a:t>Line Scan </a:t>
            </a:r>
            <a:r>
              <a:rPr lang="ko-KR" altLang="en-US" sz="1000" dirty="0"/>
              <a:t>방식의 비교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88AA2A-D73C-7951-BE8E-6D622A866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043048" y="3060881"/>
            <a:ext cx="1369578" cy="37674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16766A-22F6-B572-799E-480E5221A7DD}"/>
              </a:ext>
            </a:extLst>
          </p:cNvPr>
          <p:cNvSpPr txBox="1"/>
          <p:nvPr/>
        </p:nvSpPr>
        <p:spPr>
          <a:xfrm>
            <a:off x="5904725" y="5629379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실제 </a:t>
            </a:r>
            <a:r>
              <a:rPr lang="en-US" altLang="ko-KR" sz="1000" dirty="0"/>
              <a:t>SMT </a:t>
            </a:r>
            <a:r>
              <a:rPr lang="ko-KR" altLang="en-US" sz="1000" dirty="0"/>
              <a:t>현장에서 생산하는 </a:t>
            </a:r>
            <a:r>
              <a:rPr lang="ko-KR" altLang="en-US" sz="1000" dirty="0" err="1"/>
              <a:t>연배열</a:t>
            </a:r>
            <a:r>
              <a:rPr lang="ko-KR" altLang="en-US" sz="1000" dirty="0"/>
              <a:t> </a:t>
            </a:r>
            <a:r>
              <a:rPr lang="en-US" altLang="ko-KR" sz="1000" dirty="0"/>
              <a:t>PCB</a:t>
            </a:r>
            <a:r>
              <a:rPr lang="ko-KR" altLang="en-US" sz="1000" dirty="0"/>
              <a:t> 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D9E3FCB-C5C6-F5EB-201B-AB336C16C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530499" y="5908216"/>
            <a:ext cx="2394674" cy="10907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9F4D5B-9A95-7073-42F8-4DA746F24C5B}"/>
              </a:ext>
            </a:extLst>
          </p:cNvPr>
          <p:cNvSpPr txBox="1"/>
          <p:nvPr/>
        </p:nvSpPr>
        <p:spPr>
          <a:xfrm>
            <a:off x="5904725" y="6996876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[2D</a:t>
            </a:r>
            <a:r>
              <a:rPr lang="ko-KR" altLang="en-US" sz="1000" dirty="0"/>
              <a:t> 영역 스캔 시 발생할 수 있는 원근에 의한 왜곡 예시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0964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계속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5D3ACB-BB5A-B5AC-2B31-9AD40AD1533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4</a:t>
            </a:fld>
            <a:endParaRPr lang="ko-KR" altLang="en-US" sz="12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F84277-CDB1-7E37-C21F-A79DF44EBEED}"/>
              </a:ext>
            </a:extLst>
          </p:cNvPr>
          <p:cNvGrpSpPr/>
          <p:nvPr/>
        </p:nvGrpSpPr>
        <p:grpSpPr>
          <a:xfrm>
            <a:off x="430303" y="4407055"/>
            <a:ext cx="5009989" cy="381458"/>
            <a:chOff x="430306" y="1408458"/>
            <a:chExt cx="5009989" cy="381458"/>
          </a:xfrm>
        </p:grpSpPr>
        <p:sp>
          <p:nvSpPr>
            <p:cNvPr id="8" name="TextBox 36">
              <a:extLst>
                <a:ext uri="{FF2B5EF4-FFF2-40B4-BE49-F238E27FC236}">
                  <a16:creationId xmlns:a16="http://schemas.microsoft.com/office/drawing/2014/main" id="{3557B44B-F2C6-D9B0-F9FC-BD6867A1E91E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정의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C829356-3182-6700-B1C1-76DC0684103F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0" name="사각형: 둥근 위쪽 모서리 24">
                <a:extLst>
                  <a:ext uri="{FF2B5EF4-FFF2-40B4-BE49-F238E27FC236}">
                    <a16:creationId xmlns:a16="http://schemas.microsoft.com/office/drawing/2014/main" id="{8CAC067B-B4B0-92C5-82BF-6EDE12BE70D7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E0DB0B-1B5C-99C6-E966-46B312B1306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5DD3528-7795-EE5A-D178-ABC6787F9313}"/>
              </a:ext>
            </a:extLst>
          </p:cNvPr>
          <p:cNvSpPr txBox="1"/>
          <p:nvPr/>
        </p:nvSpPr>
        <p:spPr>
          <a:xfrm>
            <a:off x="758010" y="4838558"/>
            <a:ext cx="937675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실시간으로 이동하는 물체에 대하여 </a:t>
            </a:r>
            <a:r>
              <a:rPr lang="en-US" altLang="ko-KR" sz="1400" dirty="0">
                <a:latin typeface="+mn-ea"/>
              </a:rPr>
              <a:t>AI </a:t>
            </a:r>
            <a:r>
              <a:rPr lang="ko-KR" altLang="en-US" sz="1400" dirty="0">
                <a:latin typeface="+mn-ea"/>
              </a:rPr>
              <a:t>학습 모델로 불량 여부를 판단함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</a:t>
            </a:r>
            <a:r>
              <a:rPr lang="ko-KR" altLang="ko-KR" sz="1400" dirty="0">
                <a:latin typeface="+mn-ea"/>
              </a:rPr>
              <a:t>→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라인 스캔 카메라를 활용하여 이미지를 획득하고</a:t>
            </a:r>
            <a:r>
              <a:rPr lang="en-US" altLang="ko-KR" sz="1400" dirty="0">
                <a:latin typeface="+mn-ea"/>
              </a:rPr>
              <a:t>, Auto Encoder </a:t>
            </a:r>
            <a:r>
              <a:rPr lang="ko-KR" altLang="en-US" sz="1400" dirty="0">
                <a:latin typeface="+mn-ea"/>
              </a:rPr>
              <a:t>방식으로 모델을 구축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D9B299-C125-25E5-DA7C-B82B90BEC2E6}"/>
              </a:ext>
            </a:extLst>
          </p:cNvPr>
          <p:cNvSpPr txBox="1"/>
          <p:nvPr/>
        </p:nvSpPr>
        <p:spPr>
          <a:xfrm>
            <a:off x="758010" y="1932834"/>
            <a:ext cx="9704714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왜 </a:t>
            </a:r>
            <a:r>
              <a:rPr lang="en-US" altLang="ko-KR" sz="1400" dirty="0">
                <a:latin typeface="+mn-ea"/>
              </a:rPr>
              <a:t>Auto Encoder </a:t>
            </a:r>
            <a:r>
              <a:rPr lang="ko-KR" altLang="en-US" sz="1400" dirty="0">
                <a:latin typeface="+mn-ea"/>
              </a:rPr>
              <a:t>방식으로 모델을 구축 하였는가</a:t>
            </a:r>
            <a:r>
              <a:rPr lang="en-US" altLang="ko-KR" sz="1400" dirty="0">
                <a:latin typeface="+mn-ea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대부분의 제조 라인에서는 실제 불량이 발생하는 경우가 많지 않기 때문에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불량 데이터를 확보하기가 어려움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err="1">
                <a:latin typeface="+mn-ea"/>
              </a:rPr>
              <a:t>딥러닝을</a:t>
            </a:r>
            <a:r>
              <a:rPr lang="ko-KR" altLang="en-US" sz="1400" dirty="0">
                <a:latin typeface="+mn-ea"/>
              </a:rPr>
              <a:t> 적용할 시에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불량 검출을 위해 수많은 불량에 대해 모두 학습해야 하는 것 또한 매우 어려움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특히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다품종 소량생산 제품의 경우와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초도 생산의 경우에는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불량 데이터 확보와 여러가지 불량 </a:t>
            </a:r>
            <a:r>
              <a:rPr lang="en-US" altLang="ko-KR" sz="1400" dirty="0">
                <a:latin typeface="+mn-ea"/>
              </a:rPr>
              <a:t>Case</a:t>
            </a:r>
            <a:r>
              <a:rPr lang="ko-KR" altLang="en-US" sz="1400" dirty="0">
                <a:latin typeface="+mn-ea"/>
              </a:rPr>
              <a:t>에 대해 학습한다는 것이 거의 불가능 함 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u="sng" dirty="0">
                <a:solidFill>
                  <a:schemeClr val="accent1"/>
                </a:solidFill>
                <a:latin typeface="+mn-ea"/>
              </a:rPr>
              <a:t>정상 데이터만 학습하여 불량을 검출하는 </a:t>
            </a:r>
            <a:r>
              <a:rPr lang="en-US" altLang="ko-KR" sz="1400" u="sng" dirty="0">
                <a:solidFill>
                  <a:schemeClr val="accent1"/>
                </a:solidFill>
                <a:latin typeface="+mn-ea"/>
              </a:rPr>
              <a:t>Auto-Encoder </a:t>
            </a:r>
            <a:r>
              <a:rPr lang="ko-KR" altLang="en-US" sz="1400" u="sng" dirty="0">
                <a:solidFill>
                  <a:schemeClr val="accent1"/>
                </a:solidFill>
                <a:latin typeface="+mn-ea"/>
              </a:rPr>
              <a:t>방식</a:t>
            </a:r>
            <a:r>
              <a:rPr lang="ko-KR" altLang="en-US" sz="1400" dirty="0">
                <a:latin typeface="+mn-ea"/>
              </a:rPr>
              <a:t>을 활용하고자 함</a:t>
            </a:r>
          </a:p>
        </p:txBody>
      </p:sp>
    </p:spTree>
    <p:extLst>
      <p:ext uri="{BB962C8B-B14F-4D97-AF65-F5344CB8AC3E}">
        <p14:creationId xmlns:p14="http://schemas.microsoft.com/office/powerpoint/2010/main" val="477084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목표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8F6215-79D1-CF8B-DE1A-A1715869869D}"/>
              </a:ext>
            </a:extLst>
          </p:cNvPr>
          <p:cNvGrpSpPr/>
          <p:nvPr/>
        </p:nvGrpSpPr>
        <p:grpSpPr>
          <a:xfrm>
            <a:off x="430305" y="4024268"/>
            <a:ext cx="3895805" cy="381458"/>
            <a:chOff x="430306" y="1408458"/>
            <a:chExt cx="3895805" cy="381458"/>
          </a:xfrm>
        </p:grpSpPr>
        <p:sp>
          <p:nvSpPr>
            <p:cNvPr id="28" name="TextBox 36">
              <a:extLst>
                <a:ext uri="{FF2B5EF4-FFF2-40B4-BE49-F238E27FC236}">
                  <a16:creationId xmlns:a16="http://schemas.microsoft.com/office/drawing/2014/main" id="{351D83CF-59ED-C10F-E961-D60CF41CFF89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57CD9D0-3A4A-1859-D510-4D465867EECA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30" name="사각형: 둥근 위쪽 모서리 29">
                <a:extLst>
                  <a:ext uri="{FF2B5EF4-FFF2-40B4-BE49-F238E27FC236}">
                    <a16:creationId xmlns:a16="http://schemas.microsoft.com/office/drawing/2014/main" id="{C42DB9A7-3B1B-03CA-6BCC-5B84972FE476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B1BE0E0-D0AD-EA67-0AAB-277FA9A02E7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02769" y="1810989"/>
            <a:ext cx="9495214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라인스캔 카메라 이미지를 활용한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모델 구축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이미지 획득장치 구성 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데이터 수집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Auto Encoder</a:t>
            </a:r>
            <a:r>
              <a:rPr lang="ko-KR" altLang="en-US" sz="1400" dirty="0">
                <a:latin typeface="+mn-ea"/>
              </a:rPr>
              <a:t> 기반 불량 검출 모델 구축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FFA42-408E-82EE-7AFC-8D7CEA32F722}"/>
              </a:ext>
            </a:extLst>
          </p:cNvPr>
          <p:cNvSpPr txBox="1"/>
          <p:nvPr/>
        </p:nvSpPr>
        <p:spPr>
          <a:xfrm>
            <a:off x="902769" y="4444178"/>
            <a:ext cx="9265934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생산 라인에서 고속으로 이동하는 물체에 대해 고화질의 이미지를 획득하여 불량 검출을 수행할 수 있으며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물체의 길이에 관계 없이 이미지를 획득할 수 있음</a:t>
            </a:r>
            <a:r>
              <a:rPr lang="en-US" altLang="ko-KR" sz="1400" dirty="0">
                <a:latin typeface="+mn-ea"/>
              </a:rPr>
              <a:t> (</a:t>
            </a:r>
            <a:r>
              <a:rPr lang="ko-KR" altLang="en-US" sz="1400" dirty="0">
                <a:latin typeface="+mn-ea"/>
              </a:rPr>
              <a:t>다양한 길이의 </a:t>
            </a:r>
            <a:r>
              <a:rPr lang="en-US" altLang="ko-KR" sz="1400" dirty="0">
                <a:latin typeface="+mn-ea"/>
              </a:rPr>
              <a:t>PCB</a:t>
            </a:r>
            <a:r>
              <a:rPr lang="ko-KR" altLang="en-US" sz="1400" dirty="0">
                <a:latin typeface="+mn-ea"/>
              </a:rPr>
              <a:t>나 </a:t>
            </a:r>
            <a:r>
              <a:rPr lang="ko-KR" altLang="en-US" sz="1400" dirty="0" err="1">
                <a:latin typeface="+mn-ea"/>
              </a:rPr>
              <a:t>연배열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등</a:t>
            </a:r>
            <a:r>
              <a:rPr lang="en-US" altLang="ko-KR" sz="1400" dirty="0">
                <a:latin typeface="+mn-ea"/>
              </a:rPr>
              <a:t>) 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또한</a:t>
            </a:r>
            <a:r>
              <a:rPr lang="en-US" altLang="ko-KR" sz="1400" dirty="0">
                <a:latin typeface="+mn-ea"/>
              </a:rPr>
              <a:t>, 2D</a:t>
            </a:r>
            <a:r>
              <a:rPr lang="ko-KR" altLang="en-US" sz="1400" dirty="0">
                <a:latin typeface="+mn-ea"/>
              </a:rPr>
              <a:t> 영역 스캔에서 발생할 수 있는 이미지 왜곡을 방지하며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/>
              <a:t>조명을 선</a:t>
            </a:r>
            <a:r>
              <a:rPr lang="en-US" altLang="ko-KR" sz="1400" dirty="0"/>
              <a:t>(line) </a:t>
            </a:r>
            <a:r>
              <a:rPr lang="ko-KR" altLang="en-US" sz="1400" dirty="0"/>
              <a:t>단위로 조절할 수 있어 검사 영역 전체에서 균일한 이미지를 얻을 수 있으므로 보다 정확한 검사가 가능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특히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양품만을 학습하여 불량을 검출하는 모델이므로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불량 데이터 확보가 어려운 다품종 소량 생산 및 초도 생산에 효과적으로 대응할 수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2D752-4171-7B7F-06A0-44C70479610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5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5557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Auto Encoder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활용한 불량 검출에 대한 연구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15062" y="1810989"/>
            <a:ext cx="9366362" cy="392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오토인코더</a:t>
            </a:r>
            <a:r>
              <a:rPr lang="ko-KR" altLang="en-US" sz="1400" dirty="0">
                <a:latin typeface="+mn-ea"/>
              </a:rPr>
              <a:t> 모델과 이미지 감산 기법을 활용한 비지도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시스템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 err="1">
                <a:latin typeface="+mn-ea"/>
              </a:rPr>
              <a:t>김지송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박지수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김정석</a:t>
            </a:r>
            <a:r>
              <a:rPr lang="en-US" altLang="ko-KR" sz="1400" dirty="0">
                <a:latin typeface="+mn-ea"/>
              </a:rPr>
              <a:t>(2020)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 err="1">
                <a:effectLst/>
                <a:latin typeface="notokr-regular"/>
              </a:rPr>
              <a:t>오토인코더를</a:t>
            </a:r>
            <a:r>
              <a:rPr lang="ko-KR" altLang="en-US" sz="1400" b="0" i="0" dirty="0">
                <a:effectLst/>
                <a:latin typeface="notokr-regular"/>
              </a:rPr>
              <a:t> 이용한 </a:t>
            </a:r>
            <a:r>
              <a:rPr lang="en-US" altLang="ko-KR" sz="1400" b="0" i="0" dirty="0">
                <a:effectLst/>
                <a:latin typeface="notokr-regular"/>
              </a:rPr>
              <a:t>PCB </a:t>
            </a:r>
            <a:r>
              <a:rPr lang="ko-KR" altLang="en-US" sz="1400" b="0" i="0" dirty="0">
                <a:effectLst/>
                <a:latin typeface="notokr-regular"/>
              </a:rPr>
              <a:t>불량 검출</a:t>
            </a:r>
            <a:endParaRPr lang="en-US" altLang="ko-KR" sz="1400" b="0" i="0" dirty="0">
              <a:effectLst/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>
                <a:effectLst/>
                <a:latin typeface="notokr-regular"/>
              </a:rPr>
              <a:t>입력 영상과 출력 영상의 감산 결과를 통해 불량 여부를 판단</a:t>
            </a:r>
            <a:endParaRPr lang="en-US" altLang="ko-KR" sz="1400" b="0" i="0" dirty="0">
              <a:effectLst/>
              <a:latin typeface="notokr-regular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skip- connection</a:t>
            </a:r>
            <a:r>
              <a:rPr lang="ko-KR" altLang="en-US" sz="1400" dirty="0">
                <a:latin typeface="+mn-ea"/>
              </a:rPr>
              <a:t>을 적용한 </a:t>
            </a:r>
            <a:r>
              <a:rPr lang="en-US" altLang="ko-KR" sz="1400" dirty="0">
                <a:latin typeface="+mn-ea"/>
              </a:rPr>
              <a:t>CNN </a:t>
            </a:r>
            <a:r>
              <a:rPr lang="ko-KR" altLang="en-US" sz="1400" dirty="0">
                <a:latin typeface="+mn-ea"/>
              </a:rPr>
              <a:t>모델에서 가장 좋은 결과를 확인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오토인코더를</a:t>
            </a:r>
            <a:r>
              <a:rPr lang="ko-KR" altLang="en-US" sz="1400" dirty="0"/>
              <a:t> 이용한 불량 탐지에 관한 연구</a:t>
            </a:r>
            <a:r>
              <a:rPr lang="en-US" altLang="ko-KR" sz="1400" dirty="0"/>
              <a:t>: </a:t>
            </a:r>
            <a:r>
              <a:rPr lang="ko-KR" altLang="en-US" sz="1400" dirty="0"/>
              <a:t>김지섭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김준한</a:t>
            </a:r>
            <a:r>
              <a:rPr lang="en-US" altLang="ko-KR" sz="1400" dirty="0"/>
              <a:t>, </a:t>
            </a:r>
            <a:r>
              <a:rPr lang="ko-KR" altLang="en-US" sz="1400" dirty="0"/>
              <a:t>김상태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심병효</a:t>
            </a:r>
            <a:r>
              <a:rPr lang="en-US" altLang="ko-KR" sz="1400" dirty="0"/>
              <a:t>(2021)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VGG </a:t>
            </a:r>
            <a:r>
              <a:rPr lang="ko-KR" altLang="en-US" sz="1400" dirty="0"/>
              <a:t>기반 </a:t>
            </a:r>
            <a:r>
              <a:rPr lang="ko-KR" altLang="en-US" sz="1400" dirty="0" err="1"/>
              <a:t>오토인코더를</a:t>
            </a:r>
            <a:r>
              <a:rPr lang="ko-KR" altLang="en-US" sz="1400" dirty="0"/>
              <a:t> 사용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적은</a:t>
            </a:r>
            <a:r>
              <a:rPr lang="ko-KR" altLang="en-US" sz="1400" dirty="0"/>
              <a:t> 수의 학습 데이터 환경에서도 불량 탐지에 효과적임을 확인</a:t>
            </a:r>
            <a:endParaRPr lang="en-US" altLang="ko-KR" sz="1400" dirty="0"/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오토인코더</a:t>
            </a:r>
            <a:r>
              <a:rPr lang="ko-KR" altLang="en-US" sz="1400" dirty="0">
                <a:latin typeface="+mn-ea"/>
              </a:rPr>
              <a:t> 모델과 이미지 연산 기법을 활용한 가공품 표면 불량 검출 시스템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김석주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권중장</a:t>
            </a:r>
            <a:r>
              <a:rPr lang="en-US" altLang="ko-KR" sz="1400" dirty="0">
                <a:latin typeface="+mn-ea"/>
              </a:rPr>
              <a:t>(2021)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 err="1">
                <a:effectLst/>
                <a:latin typeface="Times New Roman" panose="02020603050405020304" pitchFamily="18" charset="0"/>
              </a:rPr>
              <a:t>불량이미지를</a:t>
            </a:r>
            <a:r>
              <a:rPr lang="ko-KR" altLang="en-US" sz="1400" b="0" i="0" dirty="0">
                <a:effectLst/>
                <a:latin typeface="Times New Roman" panose="02020603050405020304" pitchFamily="18" charset="0"/>
              </a:rPr>
              <a:t> 이용하는 판별모델 보다 데이터수집 및 학습시간을 줄이고</a:t>
            </a:r>
            <a:r>
              <a:rPr lang="en-US" altLang="ko-KR" sz="1400" b="0" i="0" dirty="0">
                <a:effectLst/>
                <a:latin typeface="Times New Roman" panose="02020603050405020304" pitchFamily="18" charset="0"/>
              </a:rPr>
              <a:t>, </a:t>
            </a:r>
            <a:r>
              <a:rPr lang="ko-KR" altLang="en-US" sz="1400" b="0" i="0" dirty="0">
                <a:effectLst/>
                <a:latin typeface="Times New Roman" panose="02020603050405020304" pitchFamily="18" charset="0"/>
              </a:rPr>
              <a:t>즉각 생산현장에 사용할 수 있다는 점에서 효과적인 방법임을 확인</a:t>
            </a:r>
            <a:endParaRPr lang="en-US" altLang="ko-KR" sz="1400" b="0" i="0" dirty="0">
              <a:effectLst/>
              <a:latin typeface="Times New Roman" panose="02020603050405020304" pitchFamily="18" charset="0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양자화된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신경망을 사용한 결점 이미지 분류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박지수</a:t>
            </a:r>
            <a:r>
              <a:rPr lang="en-US" altLang="ko-KR" sz="1400" dirty="0">
                <a:latin typeface="+mn-ea"/>
              </a:rPr>
              <a:t>(2021)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latin typeface="+mn-ea"/>
              </a:rPr>
              <a:t>딥러닝의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오토인코더</a:t>
            </a:r>
            <a:r>
              <a:rPr lang="ko-KR" altLang="en-US" sz="1400" dirty="0">
                <a:latin typeface="+mn-ea"/>
              </a:rPr>
              <a:t> 구조와 이미지 감산 기법을 조합해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결점을 추출하고 판별하는 시스템을 제안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6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226855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PCB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검출에 대한 연구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15062" y="1810989"/>
            <a:ext cx="9366362" cy="522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딥러닝</a:t>
            </a:r>
            <a:r>
              <a:rPr lang="en-US" altLang="ko-KR" sz="1400" dirty="0">
                <a:latin typeface="+mn-ea"/>
              </a:rPr>
              <a:t>(CNN)</a:t>
            </a:r>
            <a:r>
              <a:rPr lang="ko-KR" altLang="en-US" sz="1400" dirty="0">
                <a:latin typeface="+mn-ea"/>
              </a:rPr>
              <a:t>이용한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시스템 설계 및 구현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최원호</a:t>
            </a:r>
            <a:r>
              <a:rPr lang="en-US" altLang="ko-KR" sz="1400" dirty="0">
                <a:latin typeface="+mn-ea"/>
              </a:rPr>
              <a:t>(2022)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1416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정상 </a:t>
            </a:r>
            <a:r>
              <a:rPr lang="en-US" altLang="ko-KR" sz="1400" dirty="0">
                <a:latin typeface="+mn-ea"/>
              </a:rPr>
              <a:t>906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불량</a:t>
            </a:r>
            <a:r>
              <a:rPr lang="en-US" altLang="ko-KR" sz="1400" dirty="0">
                <a:latin typeface="+mn-ea"/>
              </a:rPr>
              <a:t>510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 조립성이 판단된 커넥터 이미지를 사용하여 학습 후 불량을 검출하는 시스템을 설계 및 구현함 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다양한 영상처리 알고리즘을 사용하여 윤곽선을 검출한 후 </a:t>
            </a:r>
            <a:r>
              <a:rPr lang="en-US" altLang="ko-KR" sz="1400" dirty="0">
                <a:latin typeface="+mn-ea"/>
              </a:rPr>
              <a:t>CNN </a:t>
            </a:r>
            <a:r>
              <a:rPr lang="ko-KR" altLang="en-US" sz="1400" dirty="0">
                <a:latin typeface="+mn-ea"/>
              </a:rPr>
              <a:t>모델에 적용하여 학습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인쇄 회로 기판</a:t>
            </a:r>
            <a:r>
              <a:rPr lang="en-US" altLang="ko-KR" sz="1400" dirty="0">
                <a:latin typeface="+mn-ea"/>
              </a:rPr>
              <a:t>(PCB) </a:t>
            </a:r>
            <a:r>
              <a:rPr lang="ko-KR" altLang="en-US" sz="1400" dirty="0">
                <a:latin typeface="+mn-ea"/>
              </a:rPr>
              <a:t>결함 탐지 및 분류 딥러닝 모델 비교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최동현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전제성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이수안</a:t>
            </a:r>
            <a:r>
              <a:rPr lang="en-US" altLang="ko-KR" sz="1400" dirty="0">
                <a:latin typeface="+mn-ea"/>
              </a:rPr>
              <a:t>(2022)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북경대학의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결함 데이터셋을 활용하여 </a:t>
            </a:r>
            <a:r>
              <a:rPr lang="en-US" altLang="ko-KR" sz="1400" dirty="0">
                <a:latin typeface="+mn-ea"/>
              </a:rPr>
              <a:t>6</a:t>
            </a:r>
            <a:r>
              <a:rPr lang="ko-KR" altLang="en-US" sz="1400" dirty="0">
                <a:latin typeface="+mn-ea"/>
              </a:rPr>
              <a:t>가지의 결함 종류를 </a:t>
            </a:r>
            <a:r>
              <a:rPr lang="en-US" altLang="ko-KR" sz="1400" dirty="0" err="1">
                <a:latin typeface="+mn-ea"/>
              </a:rPr>
              <a:t>EfficientNet</a:t>
            </a:r>
            <a:r>
              <a:rPr lang="ko-KR" altLang="en-US" sz="1400" dirty="0">
                <a:latin typeface="+mn-ea"/>
              </a:rPr>
              <a:t>과 </a:t>
            </a:r>
            <a:r>
              <a:rPr lang="en-US" altLang="ko-KR" sz="1400" dirty="0">
                <a:latin typeface="+mn-ea"/>
              </a:rPr>
              <a:t>YOLOv5</a:t>
            </a:r>
            <a:r>
              <a:rPr lang="ko-KR" altLang="en-US" sz="1400" dirty="0">
                <a:latin typeface="+mn-ea"/>
              </a:rPr>
              <a:t>모델로 학습시키고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성능을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비교하였음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latin typeface="+mn-ea"/>
              </a:rPr>
              <a:t>mAP</a:t>
            </a:r>
            <a:r>
              <a:rPr lang="en-US" altLang="ko-KR" sz="1400" dirty="0">
                <a:latin typeface="+mn-ea"/>
              </a:rPr>
              <a:t> 0.5</a:t>
            </a:r>
            <a:r>
              <a:rPr lang="ko-KR" altLang="en-US" sz="1400" dirty="0">
                <a:latin typeface="+mn-ea"/>
              </a:rPr>
              <a:t>에서는 </a:t>
            </a:r>
            <a:r>
              <a:rPr lang="en-US" altLang="ko-KR" sz="1400" dirty="0" err="1">
                <a:latin typeface="+mn-ea"/>
              </a:rPr>
              <a:t>EfficientNet</a:t>
            </a:r>
            <a:r>
              <a:rPr lang="ko-KR" altLang="en-US" sz="1400" dirty="0">
                <a:latin typeface="+mn-ea"/>
              </a:rPr>
              <a:t>이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err="1">
                <a:latin typeface="+mn-ea"/>
              </a:rPr>
              <a:t>mAP</a:t>
            </a:r>
            <a:r>
              <a:rPr lang="en-US" altLang="ko-KR" sz="1400" dirty="0">
                <a:latin typeface="+mn-ea"/>
              </a:rPr>
              <a:t> 0.95</a:t>
            </a:r>
            <a:r>
              <a:rPr lang="ko-KR" altLang="en-US" sz="1400" dirty="0">
                <a:latin typeface="+mn-ea"/>
              </a:rPr>
              <a:t>에서는 </a:t>
            </a:r>
            <a:r>
              <a:rPr lang="en-US" altLang="ko-KR" sz="1400" dirty="0">
                <a:latin typeface="+mn-ea"/>
              </a:rPr>
              <a:t>YOLOv5 </a:t>
            </a:r>
            <a:r>
              <a:rPr lang="ko-KR" altLang="en-US" sz="1400" dirty="0">
                <a:latin typeface="+mn-ea"/>
              </a:rPr>
              <a:t>모델이 더 좋은 성능 결과를 보임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인공지능을 이용한 인쇄 회로 기판 검사방법에 관한 연구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김지훈</a:t>
            </a:r>
            <a:r>
              <a:rPr lang="en-US" altLang="ko-KR" sz="1400" dirty="0">
                <a:latin typeface="+mn-ea"/>
              </a:rPr>
              <a:t>(2022)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검사 장비인 </a:t>
            </a:r>
            <a:r>
              <a:rPr lang="en-US" altLang="ko-KR" sz="1400" dirty="0">
                <a:latin typeface="+mn-ea"/>
              </a:rPr>
              <a:t>AFVI </a:t>
            </a:r>
            <a:r>
              <a:rPr lang="ko-KR" altLang="en-US" sz="1400" dirty="0">
                <a:latin typeface="+mn-ea"/>
              </a:rPr>
              <a:t>장비로부터 </a:t>
            </a:r>
            <a:r>
              <a:rPr lang="en-US" altLang="ko-KR" sz="1400" dirty="0">
                <a:latin typeface="+mn-ea"/>
              </a:rPr>
              <a:t>Check </a:t>
            </a:r>
            <a:r>
              <a:rPr lang="ko-KR" altLang="en-US" sz="1400" dirty="0">
                <a:latin typeface="+mn-ea"/>
              </a:rPr>
              <a:t>판정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불량 판정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을 받은 제품들에 대해 진성 불량인지 가성 불량인지 여부를 확인 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YOLO </a:t>
            </a:r>
            <a:r>
              <a:rPr lang="ko-KR" altLang="en-US" sz="1400" dirty="0">
                <a:latin typeface="+mn-ea"/>
              </a:rPr>
              <a:t>모델을 구축하고 두 가지의 불량을 학습하여 불량을 검출함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YOLO </a:t>
            </a:r>
            <a:r>
              <a:rPr lang="ko-KR" altLang="en-US" sz="1400" dirty="0">
                <a:latin typeface="+mn-ea"/>
              </a:rPr>
              <a:t>개선을 통한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시스템 설계 및 구현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 err="1">
                <a:latin typeface="+mn-ea"/>
              </a:rPr>
              <a:t>이민균</a:t>
            </a:r>
            <a:r>
              <a:rPr lang="en-US" altLang="ko-KR" sz="1400" dirty="0">
                <a:latin typeface="+mn-ea"/>
              </a:rPr>
              <a:t>(2023)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YOLOv5</a:t>
            </a:r>
            <a:r>
              <a:rPr lang="ko-KR" altLang="en-US" sz="1400" dirty="0">
                <a:latin typeface="+mn-ea"/>
              </a:rPr>
              <a:t>를 활용하여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구현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Image augmentation(</a:t>
            </a:r>
            <a:r>
              <a:rPr lang="ko-KR" altLang="en-US" sz="1400" dirty="0">
                <a:latin typeface="+mn-ea"/>
              </a:rPr>
              <a:t>이미지 증량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기법을 통한 성능 개선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Pruning </a:t>
            </a:r>
            <a:r>
              <a:rPr lang="ko-KR" altLang="en-US" sz="1400" dirty="0">
                <a:latin typeface="+mn-ea"/>
              </a:rPr>
              <a:t>모델 경량화를 통한 성능 개선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7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47183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방향 도출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15062" y="1810989"/>
            <a:ext cx="9366362" cy="2959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최근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결함 검출을 위한 딥러닝 모델로 </a:t>
            </a:r>
            <a:r>
              <a:rPr lang="en-US" altLang="ko-KR" sz="1400" dirty="0">
                <a:latin typeface="+mn-ea"/>
              </a:rPr>
              <a:t>YOLO</a:t>
            </a:r>
            <a:r>
              <a:rPr lang="ko-KR" altLang="en-US" sz="1400" dirty="0">
                <a:latin typeface="+mn-ea"/>
              </a:rPr>
              <a:t>를 적용하는 경우가 많음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해당 학습은 많은 양의 불량 데이터를 필요로 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실제로 제조 현장에서 불량 데이터를 수집하는 것에는 많은 어려움이 있음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생성형 모델로 많은 불량 데이터를 생성하거나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기존에 주어진 데이터들을 활용하는 방법들을 많이 사용하고 있음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또한 이전에도 </a:t>
            </a:r>
            <a:r>
              <a:rPr lang="ko-KR" altLang="en-US" sz="1400" dirty="0" err="1">
                <a:latin typeface="+mn-ea"/>
              </a:rPr>
              <a:t>오토인코더로</a:t>
            </a:r>
            <a:r>
              <a:rPr lang="ko-KR" altLang="en-US" sz="1400" dirty="0">
                <a:latin typeface="+mn-ea"/>
              </a:rPr>
              <a:t> 불량 검출을 수행하는 연구들이 다수 존재함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>
                <a:effectLst/>
                <a:latin typeface="Times New Roman" panose="02020603050405020304" pitchFamily="18" charset="0"/>
              </a:rPr>
              <a:t>그러나 얕은 결함과 같이 두드러진 특징이 </a:t>
            </a:r>
            <a:r>
              <a:rPr lang="ko-KR" altLang="en-US" sz="1400" b="0" i="0" dirty="0" err="1">
                <a:effectLst/>
                <a:latin typeface="Times New Roman" panose="02020603050405020304" pitchFamily="18" charset="0"/>
              </a:rPr>
              <a:t>나타지</a:t>
            </a:r>
            <a:r>
              <a:rPr lang="ko-KR" altLang="en-US" sz="1400" b="0" i="0" dirty="0">
                <a:effectLst/>
                <a:latin typeface="Times New Roman" panose="02020603050405020304" pitchFamily="18" charset="0"/>
              </a:rPr>
              <a:t> 않는 경우의 불량 형태를 특정하기 어려운 경우가 있음</a:t>
            </a:r>
            <a:endParaRPr lang="en-US" altLang="ko-KR" sz="1400" b="0" i="0" dirty="0">
              <a:effectLst/>
              <a:latin typeface="Times New Roman" panose="02020603050405020304" pitchFamily="18" charset="0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라인 스캔 카메라를 이용해서 실제 이미지를 획득하는 것에 중점을 두고 연구를 수행하도록 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성능을 높일 수 있는 다양한 기법들을 적용해보도록 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8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38200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3649" y="2822401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 시스템 구성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대상 제품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장치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37085F-0747-0BC2-9F40-7C38242A9AF1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PCB (Printed Circuit Board)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D7E59E-1C32-F2AF-1BDC-3770D3D06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642" y="1391883"/>
            <a:ext cx="1122747" cy="11079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EE4452-CC1C-5EDF-E583-15544BFDD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827" y="3991404"/>
            <a:ext cx="5680200" cy="32241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900771" y="3248977"/>
            <a:ext cx="4717709" cy="31423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라인스캔 카메라를 활용한 이미지 촬영</a:t>
            </a:r>
            <a:endParaRPr lang="en-US" altLang="ko-KR" dirty="0"/>
          </a:p>
          <a:p>
            <a:pPr lvl="1"/>
            <a:r>
              <a:rPr lang="ko-KR" altLang="en-US" dirty="0"/>
              <a:t>해상도</a:t>
            </a:r>
            <a:r>
              <a:rPr lang="en-US" altLang="ko-KR" dirty="0"/>
              <a:t>: 7K(</a:t>
            </a:r>
            <a:r>
              <a:rPr lang="ko-KR" altLang="en-US" dirty="0"/>
              <a:t>세로</a:t>
            </a:r>
            <a:r>
              <a:rPr lang="en-US" altLang="ko-KR" dirty="0"/>
              <a:t>) X 1 line(</a:t>
            </a:r>
            <a:r>
              <a:rPr lang="ko-KR" altLang="en-US" dirty="0"/>
              <a:t>가로</a:t>
            </a:r>
            <a:r>
              <a:rPr lang="en-US" altLang="ko-KR" dirty="0"/>
              <a:t>/</a:t>
            </a:r>
            <a:r>
              <a:rPr lang="ko-KR" altLang="en-US" dirty="0"/>
              <a:t>촬영 후 약 </a:t>
            </a:r>
            <a:r>
              <a:rPr lang="en-US" altLang="ko-KR" dirty="0"/>
              <a:t>8K)</a:t>
            </a:r>
          </a:p>
          <a:p>
            <a:pPr lvl="1"/>
            <a:r>
              <a:rPr lang="ko-KR" altLang="en-US" dirty="0"/>
              <a:t>컨베이어벨트 구조물 위에서 이동하는 물체를 인식하여 촬영 </a:t>
            </a:r>
            <a:endParaRPr lang="en-US" altLang="ko-KR" dirty="0"/>
          </a:p>
          <a:p>
            <a:pPr lvl="1"/>
            <a:r>
              <a:rPr lang="ko-KR" altLang="en-US" dirty="0"/>
              <a:t>촬영 타이밍을 맞추기 위해</a:t>
            </a:r>
            <a:r>
              <a:rPr lang="en-US" altLang="ko-KR" dirty="0"/>
              <a:t>, </a:t>
            </a:r>
            <a:r>
              <a:rPr lang="ko-KR" altLang="en-US" dirty="0" err="1"/>
              <a:t>웹캠으로</a:t>
            </a:r>
            <a:r>
              <a:rPr lang="ko-KR" altLang="en-US" dirty="0"/>
              <a:t> 진입 시점을 감지하여 트리거를 발생</a:t>
            </a:r>
            <a:endParaRPr lang="en-US" altLang="ko-KR" dirty="0"/>
          </a:p>
          <a:p>
            <a:pPr lvl="1"/>
            <a:r>
              <a:rPr lang="ko-KR" altLang="en-US" dirty="0"/>
              <a:t>적절한 촬영 속도를 맞추기 위해</a:t>
            </a:r>
            <a:r>
              <a:rPr lang="en-US" altLang="ko-KR" dirty="0"/>
              <a:t>, </a:t>
            </a:r>
            <a:r>
              <a:rPr lang="ko-KR" altLang="en-US" dirty="0"/>
              <a:t>이동 속도를 감안하여 </a:t>
            </a:r>
            <a:r>
              <a:rPr lang="en-US" altLang="ko-KR" dirty="0"/>
              <a:t>Fine Tunning </a:t>
            </a:r>
            <a:r>
              <a:rPr lang="ko-KR" altLang="en-US" dirty="0"/>
              <a:t>진행</a:t>
            </a:r>
            <a:endParaRPr lang="en-US" altLang="ko-KR" dirty="0"/>
          </a:p>
          <a:p>
            <a:r>
              <a:rPr lang="ko-KR" altLang="en-US" dirty="0"/>
              <a:t>획득한 이미지들을 균일한 각도 및 방향으로 정렬하는 </a:t>
            </a:r>
            <a:r>
              <a:rPr lang="ko-KR" altLang="en-US" dirty="0" err="1"/>
              <a:t>전처리</a:t>
            </a:r>
            <a:r>
              <a:rPr lang="ko-KR" altLang="en-US" dirty="0"/>
              <a:t> 방법 연구</a:t>
            </a:r>
            <a:endParaRPr lang="en-US" altLang="ko-KR" dirty="0"/>
          </a:p>
          <a:p>
            <a:r>
              <a:rPr lang="ko-KR" altLang="en-US" dirty="0"/>
              <a:t>전처리가 완료된 이미지에 대한 불량 검출 모델 구축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FBDC5-6923-DE39-A0A5-2909072A04F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9</a:t>
            </a:fld>
            <a:endParaRPr lang="ko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3F053-6808-DF35-4BB1-85B09B97D729}"/>
              </a:ext>
            </a:extLst>
          </p:cNvPr>
          <p:cNvSpPr txBox="1"/>
          <p:nvPr/>
        </p:nvSpPr>
        <p:spPr>
          <a:xfrm>
            <a:off x="4998872" y="2499825"/>
            <a:ext cx="1672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재료로 활용한 </a:t>
            </a:r>
            <a:r>
              <a:rPr lang="en-US" altLang="ko-KR" sz="1000" dirty="0"/>
              <a:t>PCB </a:t>
            </a:r>
            <a:r>
              <a:rPr lang="ko-KR" altLang="en-US" sz="1000" dirty="0"/>
              <a:t>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8FB14D-B8D6-3124-E42B-2584F5414065}"/>
              </a:ext>
            </a:extLst>
          </p:cNvPr>
          <p:cNvSpPr/>
          <p:nvPr/>
        </p:nvSpPr>
        <p:spPr>
          <a:xfrm>
            <a:off x="7345680" y="3960924"/>
            <a:ext cx="1036320" cy="7431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CC92A8-67CD-D3EB-2652-4B9433907B75}"/>
              </a:ext>
            </a:extLst>
          </p:cNvPr>
          <p:cNvSpPr/>
          <p:nvPr/>
        </p:nvSpPr>
        <p:spPr>
          <a:xfrm>
            <a:off x="9168623" y="4680106"/>
            <a:ext cx="910593" cy="6538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5F7D9DB4-65BA-C913-60E2-27F7CA21E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521" y="1399464"/>
            <a:ext cx="3696580" cy="20372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F5F64C-6BCD-91A1-3C1B-AAAF7B83D929}"/>
              </a:ext>
            </a:extLst>
          </p:cNvPr>
          <p:cNvSpPr txBox="1"/>
          <p:nvPr/>
        </p:nvSpPr>
        <p:spPr>
          <a:xfrm>
            <a:off x="7045691" y="3436714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라인스캔 카메라를 설치한 실험 장치 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494DBE-EFFA-B2BB-5F25-B9F234FD2674}"/>
              </a:ext>
            </a:extLst>
          </p:cNvPr>
          <p:cNvSpPr txBox="1"/>
          <p:nvPr/>
        </p:nvSpPr>
        <p:spPr>
          <a:xfrm>
            <a:off x="6009572" y="7161714"/>
            <a:ext cx="370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 스캔 카메라를 활용한 불량 검출 시스템의 전체 구성도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79616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3" ma:contentTypeDescription="새 문서를 만듭니다." ma:contentTypeScope="" ma:versionID="8f56fd7f689ce8c4e9cc7557b2243415">
  <xsd:schema xmlns:xsd="http://www.w3.org/2001/XMLSchema" xmlns:xs="http://www.w3.org/2001/XMLSchema" xmlns:p="http://schemas.microsoft.com/office/2006/metadata/properties" xmlns:ns2="df922d41-91bf-45f8-8b2c-e1591bc010d5" xmlns:ns3="ad4f9fb4-0e06-43e2-8892-d19b32436ccd" targetNamespace="http://schemas.microsoft.com/office/2006/metadata/properties" ma:root="true" ma:fieldsID="8e09176fa42ed14ec2a885492b4aa618" ns2:_="" ns3:_="">
    <xsd:import namespace="df922d41-91bf-45f8-8b2c-e1591bc010d5"/>
    <xsd:import namespace="ad4f9fb4-0e06-43e2-8892-d19b32436c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f9fb4-0e06-43e2-8892-d19b32436c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7F1398-980A-4A53-9022-8C90FB6A33AD}">
  <ds:schemaRefs>
    <ds:schemaRef ds:uri="http://purl.org/dc/elements/1.1/"/>
    <ds:schemaRef ds:uri="df922d41-91bf-45f8-8b2c-e1591bc010d5"/>
    <ds:schemaRef ds:uri="http://schemas.microsoft.com/office/2006/documentManagement/types"/>
    <ds:schemaRef ds:uri="http://schemas.openxmlformats.org/package/2006/metadata/core-properties"/>
    <ds:schemaRef ds:uri="ad4f9fb4-0e06-43e2-8892-d19b32436ccd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E265FB1-6595-466A-9A0F-D3A2C10053A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231E1B-5A7F-4612-ACBB-3B64E708B4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ad4f9fb4-0e06-43e2-8892-d19b32436c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5204</TotalTime>
  <Words>2953</Words>
  <Application>Microsoft Office PowerPoint</Application>
  <PresentationFormat>사용자 지정</PresentationFormat>
  <Paragraphs>435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NanumSquareNeo</vt:lpstr>
      <vt:lpstr>notokr-regular</vt:lpstr>
      <vt:lpstr>맑은 고딕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김현용</dc:creator>
  <cp:lastModifiedBy>고서하</cp:lastModifiedBy>
  <cp:revision>278</cp:revision>
  <cp:lastPrinted>2024-05-22T02:14:19Z</cp:lastPrinted>
  <dcterms:created xsi:type="dcterms:W3CDTF">2021-11-09T05:01:52Z</dcterms:created>
  <dcterms:modified xsi:type="dcterms:W3CDTF">2024-11-16T03:09:34Z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